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256" r:id="rId2"/>
    <p:sldId id="258" r:id="rId3"/>
    <p:sldId id="257" r:id="rId4"/>
    <p:sldId id="261" r:id="rId5"/>
    <p:sldId id="263" r:id="rId6"/>
    <p:sldId id="282" r:id="rId7"/>
    <p:sldId id="264" r:id="rId8"/>
    <p:sldId id="270" r:id="rId9"/>
    <p:sldId id="286" r:id="rId10"/>
    <p:sldId id="273" r:id="rId11"/>
    <p:sldId id="284" r:id="rId12"/>
    <p:sldId id="283" r:id="rId13"/>
    <p:sldId id="287" r:id="rId14"/>
    <p:sldId id="275" r:id="rId15"/>
    <p:sldId id="277" r:id="rId16"/>
    <p:sldId id="278" r:id="rId17"/>
    <p:sldId id="279" r:id="rId18"/>
    <p:sldId id="276" r:id="rId19"/>
    <p:sldId id="285" r:id="rId20"/>
    <p:sldId id="281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86355" autoAdjust="0"/>
  </p:normalViewPr>
  <p:slideViewPr>
    <p:cSldViewPr snapToGrid="0">
      <p:cViewPr varScale="1">
        <p:scale>
          <a:sx n="63" d="100"/>
          <a:sy n="63" d="100"/>
        </p:scale>
        <p:origin x="456" y="72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6" d="100"/>
          <a:sy n="56" d="100"/>
        </p:scale>
        <p:origin x="2856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543E1A-3F6E-450E-B7BF-2BDBD53D7734}" type="datetimeFigureOut">
              <a:rPr lang="en-US" smtClean="0"/>
              <a:t>7/25/2019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C2514C-60F3-4997-ABB2-E4B3252148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76648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AD9961-ECB0-4029-9EE9-0D6405F6A862}" type="datetimeFigureOut">
              <a:rPr lang="en-US" smtClean="0"/>
              <a:t>7/25/2019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B8C936-4E2B-40B1-BEAF-5AB503341B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1448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Ở</a:t>
            </a:r>
            <a:r>
              <a:rPr lang="en-US" baseline="0" dirty="0" smtClean="0"/>
              <a:t>  </a:t>
            </a:r>
            <a:r>
              <a:rPr lang="en-US" baseline="0" dirty="0" err="1" smtClean="0"/>
              <a:t>cái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đầu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thì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3 </a:t>
            </a:r>
            <a:r>
              <a:rPr lang="en-US" baseline="0" dirty="0" err="1" smtClean="0"/>
              <a:t>bảng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bảng</a:t>
            </a:r>
            <a:r>
              <a:rPr lang="en-US" baseline="0" dirty="0" smtClean="0"/>
              <a:t> customer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2 </a:t>
            </a:r>
            <a:r>
              <a:rPr lang="en-US" baseline="0" dirty="0" err="1" smtClean="0"/>
              <a:t>bảng</a:t>
            </a:r>
            <a:r>
              <a:rPr lang="en-US" baseline="0" dirty="0" smtClean="0"/>
              <a:t> con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2 </a:t>
            </a:r>
            <a:r>
              <a:rPr lang="en-US" baseline="0" dirty="0" err="1" smtClean="0"/>
              <a:t>loại</a:t>
            </a:r>
            <a:r>
              <a:rPr lang="en-US" baseline="0" dirty="0" smtClean="0"/>
              <a:t>  </a:t>
            </a:r>
            <a:r>
              <a:rPr lang="en-US" baseline="0" dirty="0" err="1" smtClean="0"/>
              <a:t>khách</a:t>
            </a:r>
            <a:r>
              <a:rPr lang="en-US" baseline="0" dirty="0" smtClean="0"/>
              <a:t> hang </a:t>
            </a:r>
            <a:r>
              <a:rPr lang="en-US" baseline="0" dirty="0" err="1" smtClean="0"/>
              <a:t>thì</a:t>
            </a:r>
            <a:r>
              <a:rPr lang="en-US" baseline="0" dirty="0" smtClean="0"/>
              <a:t> 2 </a:t>
            </a:r>
            <a:r>
              <a:rPr lang="en-US" baseline="0" dirty="0" err="1" smtClean="0"/>
              <a:t>cái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này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đều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FK </a:t>
            </a:r>
            <a:r>
              <a:rPr lang="en-US" baseline="0" dirty="0" err="1" smtClean="0"/>
              <a:t>tham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chiếu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đén</a:t>
            </a:r>
            <a:r>
              <a:rPr lang="en-US" baseline="0" dirty="0" smtClean="0"/>
              <a:t> customer</a:t>
            </a:r>
          </a:p>
          <a:p>
            <a:r>
              <a:rPr lang="en-US" baseline="0" dirty="0" err="1" smtClean="0"/>
              <a:t>Bảng</a:t>
            </a:r>
            <a:r>
              <a:rPr lang="en-US" baseline="0" dirty="0" smtClean="0"/>
              <a:t> sale database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6 </a:t>
            </a:r>
            <a:r>
              <a:rPr lang="en-US" baseline="0" dirty="0" err="1" smtClean="0"/>
              <a:t>bảng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mỗi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đầu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nhiều</a:t>
            </a:r>
            <a:r>
              <a:rPr lang="en-US" baseline="0" dirty="0" smtClean="0"/>
              <a:t> store  </a:t>
            </a:r>
            <a:r>
              <a:rPr lang="en-US" baseline="0" dirty="0" err="1" smtClean="0"/>
              <a:t>mỗi</a:t>
            </a:r>
            <a:r>
              <a:rPr lang="en-US" baseline="0" dirty="0" smtClean="0"/>
              <a:t> store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nhiều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sỏe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B8C936-4E2B-40B1-BEAF-5AB503341B4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3000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Ở</a:t>
            </a:r>
            <a:r>
              <a:rPr lang="en-US" baseline="0" dirty="0" smtClean="0"/>
              <a:t>  </a:t>
            </a:r>
            <a:r>
              <a:rPr lang="en-US" baseline="0" dirty="0" err="1" smtClean="0"/>
              <a:t>cái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đầu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thì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3 </a:t>
            </a:r>
            <a:r>
              <a:rPr lang="en-US" baseline="0" dirty="0" err="1" smtClean="0"/>
              <a:t>bảng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bảng</a:t>
            </a:r>
            <a:r>
              <a:rPr lang="en-US" baseline="0" dirty="0" smtClean="0"/>
              <a:t> customer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2 </a:t>
            </a:r>
            <a:r>
              <a:rPr lang="en-US" baseline="0" dirty="0" err="1" smtClean="0"/>
              <a:t>bảng</a:t>
            </a:r>
            <a:r>
              <a:rPr lang="en-US" baseline="0" dirty="0" smtClean="0"/>
              <a:t> con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2 </a:t>
            </a:r>
            <a:r>
              <a:rPr lang="en-US" baseline="0" dirty="0" err="1" smtClean="0"/>
              <a:t>loại</a:t>
            </a:r>
            <a:r>
              <a:rPr lang="en-US" baseline="0" dirty="0" smtClean="0"/>
              <a:t>  </a:t>
            </a:r>
            <a:r>
              <a:rPr lang="en-US" baseline="0" dirty="0" err="1" smtClean="0"/>
              <a:t>khách</a:t>
            </a:r>
            <a:r>
              <a:rPr lang="en-US" baseline="0" dirty="0" smtClean="0"/>
              <a:t> hang </a:t>
            </a:r>
            <a:r>
              <a:rPr lang="en-US" baseline="0" dirty="0" err="1" smtClean="0"/>
              <a:t>thì</a:t>
            </a:r>
            <a:r>
              <a:rPr lang="en-US" baseline="0" dirty="0" smtClean="0"/>
              <a:t> 2 </a:t>
            </a:r>
            <a:r>
              <a:rPr lang="en-US" baseline="0" dirty="0" err="1" smtClean="0"/>
              <a:t>cái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này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đều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FK </a:t>
            </a:r>
            <a:r>
              <a:rPr lang="en-US" baseline="0" dirty="0" err="1" smtClean="0"/>
              <a:t>tham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chiếu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đén</a:t>
            </a:r>
            <a:r>
              <a:rPr lang="en-US" baseline="0" dirty="0" smtClean="0"/>
              <a:t> customer</a:t>
            </a:r>
          </a:p>
          <a:p>
            <a:r>
              <a:rPr lang="en-US" baseline="0" dirty="0" err="1" smtClean="0"/>
              <a:t>Bảng</a:t>
            </a:r>
            <a:r>
              <a:rPr lang="en-US" baseline="0" dirty="0" smtClean="0"/>
              <a:t> sale database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6 </a:t>
            </a:r>
            <a:r>
              <a:rPr lang="en-US" baseline="0" dirty="0" err="1" smtClean="0"/>
              <a:t>bảng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mỗi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đầu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nhiều</a:t>
            </a:r>
            <a:r>
              <a:rPr lang="en-US" baseline="0" dirty="0" smtClean="0"/>
              <a:t> store  </a:t>
            </a:r>
            <a:r>
              <a:rPr lang="en-US" baseline="0" dirty="0" err="1" smtClean="0"/>
              <a:t>mỗi</a:t>
            </a:r>
            <a:r>
              <a:rPr lang="en-US" baseline="0" dirty="0" smtClean="0"/>
              <a:t> store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nhiều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sỏe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B8C936-4E2B-40B1-BEAF-5AB503341B4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5483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B8C936-4E2B-40B1-BEAF-5AB503341B4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2285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Thì</a:t>
            </a:r>
            <a:r>
              <a:rPr lang="en-US" baseline="0" dirty="0" smtClean="0"/>
              <a:t> ở </a:t>
            </a:r>
            <a:r>
              <a:rPr lang="en-US" baseline="0" dirty="0" err="1" smtClean="0"/>
              <a:t>đây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bọn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định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4 dimension </a:t>
            </a:r>
            <a:r>
              <a:rPr lang="en-US" baseline="0" dirty="0" err="1" smtClean="0"/>
              <a:t>mỗi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dimenstion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 ? </a:t>
            </a:r>
            <a:r>
              <a:rPr lang="en-US" baseline="0" dirty="0" err="1" smtClean="0"/>
              <a:t>Hierachies</a:t>
            </a:r>
            <a:r>
              <a:rPr lang="en-US" baseline="0" smtClean="0"/>
              <a:t> 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B8C936-4E2B-40B1-BEAF-5AB503341B4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2792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Thì</a:t>
            </a:r>
            <a:r>
              <a:rPr lang="en-US" baseline="0" dirty="0" smtClean="0"/>
              <a:t> ở </a:t>
            </a:r>
            <a:r>
              <a:rPr lang="en-US" baseline="0" dirty="0" err="1" smtClean="0"/>
              <a:t>đây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bọn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định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4 dimension </a:t>
            </a:r>
            <a:r>
              <a:rPr lang="en-US" baseline="0" dirty="0" err="1" smtClean="0"/>
              <a:t>mỗi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dimenstion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 ? </a:t>
            </a:r>
            <a:r>
              <a:rPr lang="en-US" baseline="0" dirty="0" err="1" smtClean="0"/>
              <a:t>Hierachies</a:t>
            </a:r>
            <a:r>
              <a:rPr lang="en-US" baseline="0" smtClean="0"/>
              <a:t> 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B8C936-4E2B-40B1-BEAF-5AB503341B4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874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Thì</a:t>
            </a:r>
            <a:r>
              <a:rPr lang="en-US" baseline="0" dirty="0" smtClean="0"/>
              <a:t> ở </a:t>
            </a:r>
            <a:r>
              <a:rPr lang="en-US" baseline="0" dirty="0" err="1" smtClean="0"/>
              <a:t>đây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bọn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định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4 dimension </a:t>
            </a:r>
            <a:r>
              <a:rPr lang="en-US" baseline="0" dirty="0" err="1" smtClean="0"/>
              <a:t>mỗi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dimenstion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 ? </a:t>
            </a:r>
            <a:r>
              <a:rPr lang="en-US" baseline="0" dirty="0" err="1" smtClean="0"/>
              <a:t>Hierachies</a:t>
            </a:r>
            <a:r>
              <a:rPr lang="en-US" baseline="0" smtClean="0"/>
              <a:t> 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B8C936-4E2B-40B1-BEAF-5AB503341B4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8119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93105" y="802298"/>
            <a:ext cx="8561747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93106" y="3531204"/>
            <a:ext cx="8561746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7DF2A-FD78-4C0D-A4A5-FA5329712F86}" type="datetime1">
              <a:rPr lang="en-US" smtClean="0"/>
              <a:t>7/25/2019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93105" y="329307"/>
            <a:ext cx="4897310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2334637" y="798973"/>
            <a:ext cx="0" cy="2544756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chemeClr val="bg2">
                    <a:lumMod val="10000"/>
                  </a:schemeClr>
                </a:gs>
                <a:gs pos="100000">
                  <a:schemeClr val="bg2">
                    <a:lumMod val="10000"/>
                  </a:schemeClr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 prstMaterial="matte">
              <a:bevelT w="133350" h="50800" prst="divo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5694" y="1129513"/>
            <a:ext cx="5447840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34695" y="3145992"/>
            <a:ext cx="5440037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534695" y="5469856"/>
            <a:ext cx="5440038" cy="320123"/>
          </a:xfrm>
        </p:spPr>
        <p:txBody>
          <a:bodyPr/>
          <a:lstStyle>
            <a:lvl1pPr algn="l">
              <a:defRPr/>
            </a:lvl1pPr>
          </a:lstStyle>
          <a:p>
            <a:fld id="{A3D19F01-C87B-4825-9DEA-3579E2A539DF}" type="datetime1">
              <a:rPr lang="en-US" smtClean="0"/>
              <a:t>7/25/2019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534910" y="318640"/>
            <a:ext cx="5453475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71687" y="798973"/>
            <a:ext cx="0" cy="2161124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DA252-5086-413A-AB2C-EBA3620C044F}" type="datetime1">
              <a:rPr lang="en-US" smtClean="0"/>
              <a:t>7/25/2019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371687" y="798973"/>
            <a:ext cx="0" cy="1067168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883863"/>
            <a:ext cx="1615742" cy="45749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34694" y="883863"/>
            <a:ext cx="7738807" cy="4574999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72A59-FD49-451E-99FF-E535B5A726EB}" type="datetime1">
              <a:rPr lang="en-US" smtClean="0"/>
              <a:t>7/25/2019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H="1">
            <a:off x="9439111" y="719272"/>
            <a:ext cx="1615742" cy="0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BE62F-93BE-4C25-BA86-A9EE0E431BB3}" type="datetime1">
              <a:rPr lang="en-US" smtClean="0"/>
              <a:t>7/25/2019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304495" y="6169463"/>
            <a:ext cx="1891258" cy="566188"/>
          </a:xfrm>
        </p:spPr>
        <p:txBody>
          <a:bodyPr/>
          <a:lstStyle/>
          <a:p>
            <a:fld id="{87A7AA08-3884-478E-8A5D-4B65B0080017}" type="slidenum">
              <a:rPr lang="en-US" smtClean="0"/>
              <a:pPr/>
              <a:t>‹#›</a:t>
            </a:fld>
            <a:r>
              <a:rPr lang="en-US" dirty="0" smtClean="0"/>
              <a:t> of 21 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371687" y="798973"/>
            <a:ext cx="0" cy="1067168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4813" y="1756130"/>
            <a:ext cx="8562580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34695" y="3806195"/>
            <a:ext cx="8549990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B021EC-7607-446F-BA50-F823F274DCDB}" type="datetime1">
              <a:rPr lang="en-US" smtClean="0"/>
              <a:t>7/25/2019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371687" y="798973"/>
            <a:ext cx="0" cy="2845107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4695" y="804889"/>
            <a:ext cx="9520157" cy="105930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34695" y="2010878"/>
            <a:ext cx="4608576" cy="3438144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54793" y="2017343"/>
            <a:ext cx="4604130" cy="344152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32DC9D-36E7-442F-BA47-AC9955EA4D65}" type="datetime1">
              <a:rPr lang="en-US" smtClean="0"/>
              <a:t>7/25/2019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371687" y="798973"/>
            <a:ext cx="0" cy="1067168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4695" y="804163"/>
            <a:ext cx="9520157" cy="10563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34695" y="2019549"/>
            <a:ext cx="4608576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34695" y="2824269"/>
            <a:ext cx="4608576" cy="2644457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4791" y="2023003"/>
            <a:ext cx="4608576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4792" y="2821491"/>
            <a:ext cx="4608576" cy="263737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D7CDE-D7B1-42EC-B93A-49A0E43BF1A9}" type="datetime1">
              <a:rPr lang="en-US" smtClean="0"/>
              <a:t>7/25/2019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1371687" y="798973"/>
            <a:ext cx="0" cy="1067168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7845C-7CFC-4EE7-B631-BF63BD0E93BB}" type="datetime1">
              <a:rPr lang="en-US" smtClean="0"/>
              <a:t>7/25/2019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1371687" y="798973"/>
            <a:ext cx="0" cy="1067168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648BA-A0CD-4F41-BFF2-18F27B24A53C}" type="datetime1">
              <a:rPr lang="en-US" smtClean="0"/>
              <a:t>7/25/2019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1371687" y="798973"/>
            <a:ext cx="0" cy="1067168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64751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34344-5842-415C-B2C6-245AB6188112}" type="datetime1">
              <a:rPr lang="en-US" smtClean="0"/>
              <a:t>7/25/2019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4642" y="798973"/>
            <a:ext cx="3183128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34695" y="3205491"/>
            <a:ext cx="3184989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00C044-DC60-4FF7-8316-BDE883F1CDD8}" type="datetime1">
              <a:rPr lang="en-US" smtClean="0"/>
              <a:t>7/25/2019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371687" y="798973"/>
            <a:ext cx="0" cy="2247117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2015732"/>
            <a:ext cx="12192000" cy="4118829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4"/>
          <a:srcRect t="2769" b="-2769"/>
          <a:stretch/>
        </p:blipFill>
        <p:spPr>
          <a:xfrm>
            <a:off x="0" y="6135624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34696" y="804519"/>
            <a:ext cx="9520158" cy="104923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34696" y="2015732"/>
            <a:ext cx="9520158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315F91-64B4-4866-BAD7-DF925C8B0BE0}" type="datetime1">
              <a:rPr lang="en-US" smtClean="0"/>
              <a:t>7/25/2019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34695" y="329307"/>
            <a:ext cx="5855719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2" name="Straight Connector 11"/>
          <p:cNvCxnSpPr/>
          <p:nvPr/>
        </p:nvCxnSpPr>
        <p:spPr>
          <a:xfrm>
            <a:off x="0" y="6141705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60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effectLst>
            <a:glow rad="76200">
              <a:srgbClr val="FFC000"/>
            </a:glow>
            <a:outerShdw sx="1000" sy="1000" algn="ctr" rotWithShape="0">
              <a:srgbClr val="000000"/>
            </a:outerShdw>
            <a:reflection stA="50000" endPos="23000" dir="5400000" sy="-100000" algn="bl" rotWithShape="0"/>
          </a:effectLst>
        </p:spPr>
        <p:txBody>
          <a:bodyPr/>
          <a:lstStyle/>
          <a:p>
            <a:r>
              <a:rPr lang="en-US" dirty="0" smtClean="0">
                <a:gradFill>
                  <a:gsLst>
                    <a:gs pos="0">
                      <a:schemeClr val="accent2">
                        <a:lumMod val="67000"/>
                        <a:alpha val="0"/>
                      </a:schemeClr>
                    </a:gs>
                    <a:gs pos="48000">
                      <a:schemeClr val="accent2">
                        <a:lumMod val="97000"/>
                        <a:lumOff val="3000"/>
                      </a:schemeClr>
                    </a:gs>
                    <a:gs pos="100000">
                      <a:schemeClr val="accent2">
                        <a:lumMod val="60000"/>
                        <a:lumOff val="40000"/>
                      </a:schemeClr>
                    </a:gs>
                  </a:gsLst>
                  <a:lin ang="13500000" scaled="1"/>
                </a:gradFill>
              </a:rPr>
              <a:t>DBW301</a:t>
            </a:r>
            <a:r>
              <a:rPr lang="en-US" dirty="0" smtClean="0">
                <a:gradFill flip="none" rotWithShape="1">
                  <a:gsLst>
                    <a:gs pos="0">
                      <a:schemeClr val="accent2">
                        <a:lumMod val="67000"/>
                        <a:alpha val="0"/>
                      </a:schemeClr>
                    </a:gs>
                    <a:gs pos="48000">
                      <a:schemeClr val="accent2">
                        <a:lumMod val="97000"/>
                        <a:lumOff val="3000"/>
                      </a:schemeClr>
                    </a:gs>
                    <a:gs pos="100000">
                      <a:schemeClr val="accent2">
                        <a:lumMod val="60000"/>
                        <a:lumOff val="40000"/>
                      </a:schemeClr>
                    </a:gs>
                  </a:gsLst>
                  <a:lin ang="13500000" scaled="1"/>
                  <a:tileRect/>
                </a:gradFill>
              </a:rPr>
              <a:t/>
            </a:r>
            <a:br>
              <a:rPr lang="en-US" dirty="0" smtClean="0">
                <a:gradFill flip="none" rotWithShape="1">
                  <a:gsLst>
                    <a:gs pos="0">
                      <a:schemeClr val="accent2">
                        <a:lumMod val="67000"/>
                        <a:alpha val="0"/>
                      </a:schemeClr>
                    </a:gs>
                    <a:gs pos="48000">
                      <a:schemeClr val="accent2">
                        <a:lumMod val="97000"/>
                        <a:lumOff val="3000"/>
                      </a:schemeClr>
                    </a:gs>
                    <a:gs pos="100000">
                      <a:schemeClr val="accent2">
                        <a:lumMod val="60000"/>
                        <a:lumOff val="40000"/>
                      </a:schemeClr>
                    </a:gs>
                  </a:gsLst>
                  <a:lin ang="13500000" scaled="1"/>
                  <a:tileRect/>
                </a:gradFill>
              </a:rPr>
            </a:br>
            <a:r>
              <a:rPr lang="en-US" i="1" dirty="0" smtClean="0">
                <a:gradFill flip="none" rotWithShape="1">
                  <a:gsLst>
                    <a:gs pos="0">
                      <a:schemeClr val="accent2">
                        <a:lumMod val="67000"/>
                        <a:alpha val="0"/>
                      </a:schemeClr>
                    </a:gs>
                    <a:gs pos="48000">
                      <a:schemeClr val="accent2">
                        <a:lumMod val="97000"/>
                        <a:lumOff val="3000"/>
                      </a:schemeClr>
                    </a:gs>
                    <a:gs pos="100000">
                      <a:schemeClr val="accent2">
                        <a:lumMod val="60000"/>
                        <a:lumOff val="40000"/>
                      </a:schemeClr>
                    </a:gs>
                  </a:gsLst>
                  <a:lin ang="13500000" scaled="1"/>
                  <a:tileRect/>
                </a:gradFill>
              </a:rPr>
              <a:t>Final Project</a:t>
            </a:r>
            <a:endParaRPr lang="en-US" i="1" dirty="0">
              <a:gradFill flip="none" rotWithShape="1">
                <a:gsLst>
                  <a:gs pos="0">
                    <a:schemeClr val="accent2">
                      <a:lumMod val="67000"/>
                      <a:alpha val="0"/>
                    </a:schemeClr>
                  </a:gs>
                  <a:gs pos="48000">
                    <a:schemeClr val="accent2">
                      <a:lumMod val="97000"/>
                      <a:lumOff val="3000"/>
                    </a:schemeClr>
                  </a:gs>
                  <a:gs pos="100000">
                    <a:schemeClr val="accent2">
                      <a:lumMod val="60000"/>
                      <a:lumOff val="40000"/>
                    </a:schemeClr>
                  </a:gs>
                </a:gsLst>
                <a:lin ang="13500000" scaled="1"/>
                <a:tileRect/>
              </a:gradFill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 flipH="1" flipV="1">
            <a:off x="12146281" y="6812281"/>
            <a:ext cx="45719" cy="45719"/>
          </a:xfrm>
        </p:spPr>
        <p:txBody>
          <a:bodyPr>
            <a:normAutofit fontScale="25000" lnSpcReduction="20000"/>
          </a:bodyPr>
          <a:lstStyle/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437664" y="796876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3175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1032774" y="2513074"/>
            <a:ext cx="2548626" cy="184403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gradFill flip="none" rotWithShape="1">
                  <a:gsLst>
                    <a:gs pos="0">
                      <a:schemeClr val="accent2">
                        <a:lumMod val="67000"/>
                        <a:alpha val="0"/>
                      </a:schemeClr>
                    </a:gs>
                    <a:gs pos="48000">
                      <a:schemeClr val="accent2">
                        <a:lumMod val="97000"/>
                        <a:lumOff val="3000"/>
                      </a:schemeClr>
                    </a:gs>
                    <a:gs pos="100000">
                      <a:schemeClr val="accent2">
                        <a:lumMod val="60000"/>
                        <a:lumOff val="40000"/>
                      </a:schemeClr>
                    </a:gs>
                  </a:gsLst>
                  <a:lin ang="13500000" scaled="1"/>
                  <a:tileRect/>
                </a:gradFill>
              </a:rPr>
              <a:t>4.2 Integrate two EERs into </a:t>
            </a:r>
            <a:r>
              <a:rPr lang="en-US" dirty="0" smtClean="0">
                <a:gradFill flip="none" rotWithShape="1">
                  <a:gsLst>
                    <a:gs pos="0">
                      <a:schemeClr val="accent2">
                        <a:lumMod val="67000"/>
                        <a:alpha val="0"/>
                      </a:schemeClr>
                    </a:gs>
                    <a:gs pos="48000">
                      <a:schemeClr val="accent2">
                        <a:lumMod val="97000"/>
                        <a:lumOff val="3000"/>
                      </a:schemeClr>
                    </a:gs>
                    <a:gs pos="100000">
                      <a:schemeClr val="accent2">
                        <a:lumMod val="60000"/>
                        <a:lumOff val="40000"/>
                      </a:schemeClr>
                    </a:gs>
                  </a:gsLst>
                  <a:lin ang="13500000" scaled="1"/>
                  <a:tileRect/>
                </a:gradFill>
              </a:rPr>
              <a:t>an </a:t>
            </a:r>
            <a:r>
              <a:rPr lang="en-US" dirty="0" smtClean="0">
                <a:gradFill flip="none" rotWithShape="1">
                  <a:gsLst>
                    <a:gs pos="0">
                      <a:schemeClr val="accent2">
                        <a:lumMod val="67000"/>
                        <a:alpha val="0"/>
                      </a:schemeClr>
                    </a:gs>
                    <a:gs pos="48000">
                      <a:schemeClr val="accent2">
                        <a:lumMod val="97000"/>
                        <a:lumOff val="3000"/>
                      </a:schemeClr>
                    </a:gs>
                    <a:gs pos="100000">
                      <a:schemeClr val="accent2">
                        <a:lumMod val="60000"/>
                        <a:lumOff val="40000"/>
                      </a:schemeClr>
                    </a:gs>
                  </a:gsLst>
                  <a:lin ang="13500000" scaled="1"/>
                  <a:tileRect/>
                </a:gradFill>
              </a:rPr>
              <a:t>IEER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10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0623" y="6093"/>
            <a:ext cx="50095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216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3174" y="2194560"/>
            <a:ext cx="2412465" cy="1508760"/>
          </a:xfrm>
        </p:spPr>
        <p:txBody>
          <a:bodyPr>
            <a:normAutofit/>
          </a:bodyPr>
          <a:lstStyle/>
          <a:p>
            <a:r>
              <a:rPr lang="en-US" dirty="0" smtClean="0">
                <a:gradFill flip="none" rotWithShape="1">
                  <a:gsLst>
                    <a:gs pos="0">
                      <a:schemeClr val="accent2">
                        <a:lumMod val="67000"/>
                        <a:alpha val="0"/>
                      </a:schemeClr>
                    </a:gs>
                    <a:gs pos="48000">
                      <a:schemeClr val="accent2">
                        <a:lumMod val="97000"/>
                        <a:lumOff val="3000"/>
                      </a:schemeClr>
                    </a:gs>
                    <a:gs pos="100000">
                      <a:schemeClr val="accent2">
                        <a:lumMod val="60000"/>
                        <a:lumOff val="40000"/>
                      </a:schemeClr>
                    </a:gs>
                  </a:gsLst>
                  <a:lin ang="13500000" scaled="1"/>
                  <a:tileRect/>
                </a:gradFill>
              </a:rPr>
              <a:t>4.3 Convert IEER into IDB</a:t>
            </a:r>
            <a:endParaRPr lang="en-US" dirty="0"/>
          </a:p>
        </p:txBody>
      </p:sp>
      <p:pic>
        <p:nvPicPr>
          <p:cNvPr id="6" name="Picture 4" descr="https://lh6.googleusercontent.com/pT1mqtUYw_vP4bAnfO7IHVk2NBwXb6Bpp6-vKWsxefM7V3BudbDL8S7i5FJ1IndtQ0dhSfYRicpaT0W9TKjFt-hvsE91RgRLRV7Ot-8AxWw71eMXOtiZY5P_Mfb91P5MGIgQjQR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4759" y="0"/>
            <a:ext cx="8397241" cy="7010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5350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4696" y="804519"/>
            <a:ext cx="6512024" cy="658521"/>
          </a:xfrm>
        </p:spPr>
        <p:txBody>
          <a:bodyPr/>
          <a:lstStyle/>
          <a:p>
            <a:r>
              <a:rPr lang="en-US" dirty="0" smtClean="0">
                <a:gradFill flip="none" rotWithShape="1">
                  <a:gsLst>
                    <a:gs pos="0">
                      <a:schemeClr val="accent2">
                        <a:lumMod val="67000"/>
                        <a:alpha val="0"/>
                      </a:schemeClr>
                    </a:gs>
                    <a:gs pos="48000">
                      <a:schemeClr val="accent2">
                        <a:lumMod val="97000"/>
                        <a:lumOff val="3000"/>
                      </a:schemeClr>
                    </a:gs>
                    <a:gs pos="100000">
                      <a:schemeClr val="accent2">
                        <a:lumMod val="60000"/>
                        <a:lumOff val="40000"/>
                      </a:schemeClr>
                    </a:gs>
                  </a:gsLst>
                  <a:lin ang="13500000" scaled="1"/>
                  <a:tileRect/>
                </a:gradFill>
              </a:rPr>
              <a:t>4.4 Write information package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12</a:t>
            </a:fld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85346126"/>
              </p:ext>
            </p:extLst>
          </p:nvPr>
        </p:nvGraphicFramePr>
        <p:xfrm>
          <a:off x="1534696" y="1691642"/>
          <a:ext cx="10088878" cy="4145276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1161310">
                  <a:extLst>
                    <a:ext uri="{9D8B030D-6E8A-4147-A177-3AD203B41FA5}">
                      <a16:colId xmlns:a16="http://schemas.microsoft.com/office/drawing/2014/main" val="1027210058"/>
                    </a:ext>
                  </a:extLst>
                </a:gridCol>
                <a:gridCol w="2231892">
                  <a:extLst>
                    <a:ext uri="{9D8B030D-6E8A-4147-A177-3AD203B41FA5}">
                      <a16:colId xmlns:a16="http://schemas.microsoft.com/office/drawing/2014/main" val="206935963"/>
                    </a:ext>
                  </a:extLst>
                </a:gridCol>
                <a:gridCol w="2231892">
                  <a:extLst>
                    <a:ext uri="{9D8B030D-6E8A-4147-A177-3AD203B41FA5}">
                      <a16:colId xmlns:a16="http://schemas.microsoft.com/office/drawing/2014/main" val="4022586103"/>
                    </a:ext>
                  </a:extLst>
                </a:gridCol>
                <a:gridCol w="2231892">
                  <a:extLst>
                    <a:ext uri="{9D8B030D-6E8A-4147-A177-3AD203B41FA5}">
                      <a16:colId xmlns:a16="http://schemas.microsoft.com/office/drawing/2014/main" val="975572013"/>
                    </a:ext>
                  </a:extLst>
                </a:gridCol>
                <a:gridCol w="2231892">
                  <a:extLst>
                    <a:ext uri="{9D8B030D-6E8A-4147-A177-3AD203B41FA5}">
                      <a16:colId xmlns:a16="http://schemas.microsoft.com/office/drawing/2014/main" val="4049517849"/>
                    </a:ext>
                  </a:extLst>
                </a:gridCol>
              </a:tblGrid>
              <a:tr h="406400">
                <a:tc gridSpan="5"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Information package: Sale Analysis</a:t>
                      </a:r>
                      <a:endParaRPr lang="en-US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7997958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 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Dimension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8772620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 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Date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Location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Item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Customer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657613"/>
                  </a:ext>
                </a:extLst>
              </a:tr>
              <a:tr h="629919">
                <a:tc rowSpan="4"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Hierarchies/ Categories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vert="vert27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Year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State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Item Name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Customer Name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24129205"/>
                  </a:ext>
                </a:extLst>
              </a:tr>
              <a:tr h="62991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Quarter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City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 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 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91282325"/>
                  </a:ext>
                </a:extLst>
              </a:tr>
              <a:tr h="62991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Month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Store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 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 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54170048"/>
                  </a:ext>
                </a:extLst>
              </a:tr>
              <a:tr h="62991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 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 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 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 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95431813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 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vert="vert270" anchor="b"/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Measured facts: Dollars sold, Units sold, Items in stock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59684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95262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13</a:t>
            </a:fld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062479" y="2301240"/>
            <a:ext cx="2289546" cy="197270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gradFill flip="none" rotWithShape="1">
                  <a:gsLst>
                    <a:gs pos="0">
                      <a:schemeClr val="accent2">
                        <a:lumMod val="67000"/>
                        <a:alpha val="0"/>
                      </a:schemeClr>
                    </a:gs>
                    <a:gs pos="48000">
                      <a:schemeClr val="accent2">
                        <a:lumMod val="97000"/>
                        <a:lumOff val="3000"/>
                      </a:schemeClr>
                    </a:gs>
                    <a:gs pos="100000">
                      <a:schemeClr val="accent2">
                        <a:lumMod val="60000"/>
                        <a:lumOff val="40000"/>
                      </a:schemeClr>
                    </a:gs>
                  </a:gsLst>
                  <a:lin ang="13500000" scaled="1"/>
                  <a:tileRect/>
                </a:gradFill>
              </a:rPr>
              <a:t>4.5 Star</a:t>
            </a:r>
            <a:br>
              <a:rPr lang="en-US" dirty="0" smtClean="0">
                <a:gradFill flip="none" rotWithShape="1">
                  <a:gsLst>
                    <a:gs pos="0">
                      <a:schemeClr val="accent2">
                        <a:lumMod val="67000"/>
                        <a:alpha val="0"/>
                      </a:schemeClr>
                    </a:gs>
                    <a:gs pos="48000">
                      <a:schemeClr val="accent2">
                        <a:lumMod val="97000"/>
                        <a:lumOff val="3000"/>
                      </a:schemeClr>
                    </a:gs>
                    <a:gs pos="100000">
                      <a:schemeClr val="accent2">
                        <a:lumMod val="60000"/>
                        <a:lumOff val="40000"/>
                      </a:schemeClr>
                    </a:gs>
                  </a:gsLst>
                  <a:lin ang="13500000" scaled="1"/>
                  <a:tileRect/>
                </a:gradFill>
              </a:rPr>
            </a:br>
            <a:r>
              <a:rPr lang="en-US" dirty="0" smtClean="0">
                <a:gradFill flip="none" rotWithShape="1">
                  <a:gsLst>
                    <a:gs pos="0">
                      <a:schemeClr val="accent2">
                        <a:lumMod val="67000"/>
                        <a:alpha val="0"/>
                      </a:schemeClr>
                    </a:gs>
                    <a:gs pos="48000">
                      <a:schemeClr val="accent2">
                        <a:lumMod val="97000"/>
                        <a:lumOff val="3000"/>
                      </a:schemeClr>
                    </a:gs>
                    <a:gs pos="100000">
                      <a:schemeClr val="accent2">
                        <a:lumMod val="60000"/>
                        <a:lumOff val="40000"/>
                      </a:schemeClr>
                    </a:gs>
                  </a:gsLst>
                  <a:lin ang="13500000" scaled="1"/>
                  <a:tileRect/>
                </a:gradFill>
              </a:rPr>
              <a:t>schema </a:t>
            </a:r>
            <a:br>
              <a:rPr lang="en-US" dirty="0" smtClean="0">
                <a:gradFill flip="none" rotWithShape="1">
                  <a:gsLst>
                    <a:gs pos="0">
                      <a:schemeClr val="accent2">
                        <a:lumMod val="67000"/>
                        <a:alpha val="0"/>
                      </a:schemeClr>
                    </a:gs>
                    <a:gs pos="48000">
                      <a:schemeClr val="accent2">
                        <a:lumMod val="97000"/>
                        <a:lumOff val="3000"/>
                      </a:schemeClr>
                    </a:gs>
                    <a:gs pos="100000">
                      <a:schemeClr val="accent2">
                        <a:lumMod val="60000"/>
                        <a:lumOff val="40000"/>
                      </a:schemeClr>
                    </a:gs>
                  </a:gsLst>
                  <a:lin ang="13500000" scaled="1"/>
                  <a:tileRect/>
                </a:gradFill>
              </a:rPr>
            </a:br>
            <a:r>
              <a:rPr lang="en-US" dirty="0" smtClean="0">
                <a:gradFill flip="none" rotWithShape="1">
                  <a:gsLst>
                    <a:gs pos="0">
                      <a:schemeClr val="accent2">
                        <a:lumMod val="67000"/>
                        <a:alpha val="0"/>
                      </a:schemeClr>
                    </a:gs>
                    <a:gs pos="48000">
                      <a:schemeClr val="accent2">
                        <a:lumMod val="97000"/>
                        <a:lumOff val="3000"/>
                      </a:schemeClr>
                    </a:gs>
                    <a:gs pos="100000">
                      <a:schemeClr val="accent2">
                        <a:lumMod val="60000"/>
                        <a:lumOff val="40000"/>
                      </a:schemeClr>
                    </a:gs>
                  </a:gsLst>
                  <a:lin ang="13500000" scaled="1"/>
                  <a:tileRect/>
                </a:gradFill>
              </a:rPr>
              <a:t>for data warehouse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07"/>
          <a:stretch/>
        </p:blipFill>
        <p:spPr>
          <a:xfrm>
            <a:off x="2994126" y="-133862"/>
            <a:ext cx="9197874" cy="6473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777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3136" y="2362200"/>
            <a:ext cx="3281144" cy="2316479"/>
          </a:xfrm>
        </p:spPr>
        <p:txBody>
          <a:bodyPr>
            <a:normAutofit/>
          </a:bodyPr>
          <a:lstStyle/>
          <a:p>
            <a:r>
              <a:rPr lang="en-US" dirty="0" smtClean="0">
                <a:gradFill flip="none" rotWithShape="1">
                  <a:gsLst>
                    <a:gs pos="0">
                      <a:schemeClr val="accent2">
                        <a:lumMod val="67000"/>
                        <a:alpha val="0"/>
                      </a:schemeClr>
                    </a:gs>
                    <a:gs pos="48000">
                      <a:schemeClr val="accent2">
                        <a:lumMod val="97000"/>
                        <a:lumOff val="3000"/>
                      </a:schemeClr>
                    </a:gs>
                    <a:gs pos="100000">
                      <a:schemeClr val="accent2">
                        <a:lumMod val="60000"/>
                        <a:lumOff val="40000"/>
                      </a:schemeClr>
                    </a:gs>
                  </a:gsLst>
                  <a:lin ang="13500000" scaled="1"/>
                  <a:tileRect/>
                </a:gradFill>
              </a:rPr>
              <a:t>4.6 Mapping mechanism </a:t>
            </a:r>
            <a:r>
              <a:rPr lang="en-US" dirty="0" smtClean="0">
                <a:gradFill flip="none" rotWithShape="1">
                  <a:gsLst>
                    <a:gs pos="0">
                      <a:schemeClr val="accent2">
                        <a:lumMod val="67000"/>
                        <a:alpha val="0"/>
                      </a:schemeClr>
                    </a:gs>
                    <a:gs pos="48000">
                      <a:schemeClr val="accent2">
                        <a:lumMod val="97000"/>
                        <a:lumOff val="3000"/>
                      </a:schemeClr>
                    </a:gs>
                    <a:gs pos="100000">
                      <a:schemeClr val="accent2">
                        <a:lumMod val="60000"/>
                        <a:lumOff val="40000"/>
                      </a:schemeClr>
                    </a:gs>
                  </a:gsLst>
                  <a:lin ang="13500000" scaled="1"/>
                  <a:tileRect/>
                </a:gradFill>
              </a:rPr>
              <a:t/>
            </a:r>
            <a:br>
              <a:rPr lang="en-US" dirty="0" smtClean="0">
                <a:gradFill flip="none" rotWithShape="1">
                  <a:gsLst>
                    <a:gs pos="0">
                      <a:schemeClr val="accent2">
                        <a:lumMod val="67000"/>
                        <a:alpha val="0"/>
                      </a:schemeClr>
                    </a:gs>
                    <a:gs pos="48000">
                      <a:schemeClr val="accent2">
                        <a:lumMod val="97000"/>
                        <a:lumOff val="3000"/>
                      </a:schemeClr>
                    </a:gs>
                    <a:gs pos="100000">
                      <a:schemeClr val="accent2">
                        <a:lumMod val="60000"/>
                        <a:lumOff val="40000"/>
                      </a:schemeClr>
                    </a:gs>
                  </a:gsLst>
                  <a:lin ang="13500000" scaled="1"/>
                  <a:tileRect/>
                </a:gradFill>
              </a:rPr>
            </a:br>
            <a:r>
              <a:rPr lang="en-US" dirty="0" smtClean="0">
                <a:gradFill flip="none" rotWithShape="1">
                  <a:gsLst>
                    <a:gs pos="0">
                      <a:schemeClr val="accent2">
                        <a:lumMod val="67000"/>
                        <a:alpha val="0"/>
                      </a:schemeClr>
                    </a:gs>
                    <a:gs pos="48000">
                      <a:schemeClr val="accent2">
                        <a:lumMod val="97000"/>
                        <a:lumOff val="3000"/>
                      </a:schemeClr>
                    </a:gs>
                    <a:gs pos="100000">
                      <a:schemeClr val="accent2">
                        <a:lumMod val="60000"/>
                        <a:lumOff val="40000"/>
                      </a:schemeClr>
                    </a:gs>
                  </a:gsLst>
                  <a:lin ang="13500000" scaled="1"/>
                  <a:tileRect/>
                </a:gradFill>
              </a:rPr>
              <a:t>from </a:t>
            </a:r>
            <a:r>
              <a:rPr lang="en-US" dirty="0" smtClean="0">
                <a:gradFill flip="none" rotWithShape="1">
                  <a:gsLst>
                    <a:gs pos="0">
                      <a:schemeClr val="accent2">
                        <a:lumMod val="67000"/>
                        <a:alpha val="0"/>
                      </a:schemeClr>
                    </a:gs>
                    <a:gs pos="48000">
                      <a:schemeClr val="accent2">
                        <a:lumMod val="97000"/>
                        <a:lumOff val="3000"/>
                      </a:schemeClr>
                    </a:gs>
                    <a:gs pos="100000">
                      <a:schemeClr val="accent2">
                        <a:lumMod val="60000"/>
                        <a:lumOff val="40000"/>
                      </a:schemeClr>
                    </a:gs>
                  </a:gsLst>
                  <a:lin ang="13500000" scaled="1"/>
                  <a:tileRect/>
                </a:gradFill>
              </a:rPr>
              <a:t>IDB to </a:t>
            </a:r>
            <a:r>
              <a:rPr lang="en-US" dirty="0" smtClean="0">
                <a:gradFill flip="none" rotWithShape="1">
                  <a:gsLst>
                    <a:gs pos="0">
                      <a:schemeClr val="accent2">
                        <a:lumMod val="67000"/>
                        <a:alpha val="0"/>
                      </a:schemeClr>
                    </a:gs>
                    <a:gs pos="48000">
                      <a:schemeClr val="accent2">
                        <a:lumMod val="97000"/>
                        <a:lumOff val="3000"/>
                      </a:schemeClr>
                    </a:gs>
                    <a:gs pos="100000">
                      <a:schemeClr val="accent2">
                        <a:lumMod val="60000"/>
                        <a:lumOff val="40000"/>
                      </a:schemeClr>
                    </a:gs>
                  </a:gsLst>
                  <a:lin ang="13500000" scaled="1"/>
                  <a:tileRect/>
                </a:gradFill>
              </a:rPr>
              <a:t/>
            </a:r>
            <a:br>
              <a:rPr lang="en-US" dirty="0" smtClean="0">
                <a:gradFill flip="none" rotWithShape="1">
                  <a:gsLst>
                    <a:gs pos="0">
                      <a:schemeClr val="accent2">
                        <a:lumMod val="67000"/>
                        <a:alpha val="0"/>
                      </a:schemeClr>
                    </a:gs>
                    <a:gs pos="48000">
                      <a:schemeClr val="accent2">
                        <a:lumMod val="97000"/>
                        <a:lumOff val="3000"/>
                      </a:schemeClr>
                    </a:gs>
                    <a:gs pos="100000">
                      <a:schemeClr val="accent2">
                        <a:lumMod val="60000"/>
                        <a:lumOff val="40000"/>
                      </a:schemeClr>
                    </a:gs>
                  </a:gsLst>
                  <a:lin ang="13500000" scaled="1"/>
                  <a:tileRect/>
                </a:gradFill>
              </a:rPr>
            </a:br>
            <a:r>
              <a:rPr lang="en-US" dirty="0" smtClean="0">
                <a:gradFill flip="none" rotWithShape="1">
                  <a:gsLst>
                    <a:gs pos="0">
                      <a:schemeClr val="accent2">
                        <a:lumMod val="67000"/>
                        <a:alpha val="0"/>
                      </a:schemeClr>
                    </a:gs>
                    <a:gs pos="48000">
                      <a:schemeClr val="accent2">
                        <a:lumMod val="97000"/>
                        <a:lumOff val="3000"/>
                      </a:schemeClr>
                    </a:gs>
                    <a:gs pos="100000">
                      <a:schemeClr val="accent2">
                        <a:lumMod val="60000"/>
                        <a:lumOff val="40000"/>
                      </a:schemeClr>
                    </a:gs>
                  </a:gsLst>
                  <a:lin ang="13500000" scaled="1"/>
                  <a:tileRect/>
                </a:gradFill>
              </a:rPr>
              <a:t>Data </a:t>
            </a:r>
            <a:r>
              <a:rPr lang="en-US" dirty="0">
                <a:gradFill flip="none" rotWithShape="1">
                  <a:gsLst>
                    <a:gs pos="0">
                      <a:schemeClr val="accent2">
                        <a:lumMod val="67000"/>
                        <a:alpha val="0"/>
                      </a:schemeClr>
                    </a:gs>
                    <a:gs pos="48000">
                      <a:schemeClr val="accent2">
                        <a:lumMod val="97000"/>
                        <a:lumOff val="3000"/>
                      </a:schemeClr>
                    </a:gs>
                    <a:gs pos="100000">
                      <a:schemeClr val="accent2">
                        <a:lumMod val="60000"/>
                        <a:lumOff val="40000"/>
                      </a:schemeClr>
                    </a:gs>
                  </a:gsLst>
                  <a:lin ang="13500000" scaled="1"/>
                  <a:tileRect/>
                </a:gradFill>
              </a:rPr>
              <a:t>w</a:t>
            </a:r>
            <a:r>
              <a:rPr lang="en-US" dirty="0" smtClean="0">
                <a:gradFill flip="none" rotWithShape="1">
                  <a:gsLst>
                    <a:gs pos="0">
                      <a:schemeClr val="accent2">
                        <a:lumMod val="67000"/>
                        <a:alpha val="0"/>
                      </a:schemeClr>
                    </a:gs>
                    <a:gs pos="48000">
                      <a:schemeClr val="accent2">
                        <a:lumMod val="97000"/>
                        <a:lumOff val="3000"/>
                      </a:schemeClr>
                    </a:gs>
                    <a:gs pos="100000">
                      <a:schemeClr val="accent2">
                        <a:lumMod val="60000"/>
                        <a:lumOff val="40000"/>
                      </a:schemeClr>
                    </a:gs>
                  </a:gsLst>
                  <a:lin ang="13500000" scaled="1"/>
                  <a:tileRect/>
                </a:gradFill>
              </a:rPr>
              <a:t>arehouse</a:t>
            </a:r>
            <a:endParaRPr lang="en-US" dirty="0"/>
          </a:p>
        </p:txBody>
      </p:sp>
      <p:pic>
        <p:nvPicPr>
          <p:cNvPr id="6146" name="Picture 2" descr="https://lh6.googleusercontent.com/5MsXgQgGIxPtacDwsJY90pgOpCbK7_zBWDhkTP0wQTt8X5zG7bPkWgFpK8mC-AFth6o5zkWmHoYLEnx-v3xfVCQ2ucQhwCIM5xE4x-1WdQ3sUFwqL_bcZxpexRo7nmEaCFLItSrP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0758" y="1457748"/>
            <a:ext cx="6466114" cy="4125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0440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gradFill flip="none" rotWithShape="1">
                  <a:gsLst>
                    <a:gs pos="0">
                      <a:schemeClr val="accent2">
                        <a:lumMod val="67000"/>
                        <a:alpha val="0"/>
                      </a:schemeClr>
                    </a:gs>
                    <a:gs pos="48000">
                      <a:schemeClr val="accent2">
                        <a:lumMod val="97000"/>
                        <a:lumOff val="3000"/>
                      </a:schemeClr>
                    </a:gs>
                    <a:gs pos="100000">
                      <a:schemeClr val="accent2">
                        <a:lumMod val="60000"/>
                        <a:lumOff val="40000"/>
                      </a:schemeClr>
                    </a:gs>
                  </a:gsLst>
                  <a:lin ang="13500000" scaled="1"/>
                  <a:tileRect/>
                </a:gradFill>
              </a:rPr>
              <a:t>4.6 Mapping mechanism from IDB to Data </a:t>
            </a:r>
            <a:r>
              <a:rPr lang="en-US" dirty="0">
                <a:gradFill flip="none" rotWithShape="1">
                  <a:gsLst>
                    <a:gs pos="0">
                      <a:schemeClr val="accent2">
                        <a:lumMod val="67000"/>
                        <a:alpha val="0"/>
                      </a:schemeClr>
                    </a:gs>
                    <a:gs pos="48000">
                      <a:schemeClr val="accent2">
                        <a:lumMod val="97000"/>
                        <a:lumOff val="3000"/>
                      </a:schemeClr>
                    </a:gs>
                    <a:gs pos="100000">
                      <a:schemeClr val="accent2">
                        <a:lumMod val="60000"/>
                        <a:lumOff val="40000"/>
                      </a:schemeClr>
                    </a:gs>
                  </a:gsLst>
                  <a:lin ang="13500000" scaled="1"/>
                  <a:tileRect/>
                </a:gradFill>
              </a:rPr>
              <a:t>w</a:t>
            </a:r>
            <a:r>
              <a:rPr lang="en-US" dirty="0" smtClean="0">
                <a:gradFill flip="none" rotWithShape="1">
                  <a:gsLst>
                    <a:gs pos="0">
                      <a:schemeClr val="accent2">
                        <a:lumMod val="67000"/>
                        <a:alpha val="0"/>
                      </a:schemeClr>
                    </a:gs>
                    <a:gs pos="48000">
                      <a:schemeClr val="accent2">
                        <a:lumMod val="97000"/>
                        <a:lumOff val="3000"/>
                      </a:schemeClr>
                    </a:gs>
                    <a:gs pos="100000">
                      <a:schemeClr val="accent2">
                        <a:lumMod val="60000"/>
                        <a:lumOff val="40000"/>
                      </a:schemeClr>
                    </a:gs>
                  </a:gsLst>
                  <a:lin ang="13500000" scaled="1"/>
                  <a:tileRect/>
                </a:gradFill>
              </a:rPr>
              <a:t>arehouse</a:t>
            </a:r>
            <a:endParaRPr lang="en-US" dirty="0"/>
          </a:p>
        </p:txBody>
      </p:sp>
      <p:pic>
        <p:nvPicPr>
          <p:cNvPr id="9220" name="Picture 4" descr="https://lh4.googleusercontent.com/Uzez1ei7IKo7P5rJGMpfOIab5kdyTV7sMihF3I3qhoulKqnUqBzvE-9PXYm4DSxaj8ir8Zei5OuJ93lVdVjElekobbqxPQBJ8SB2wdz0VuhjeXkrSB38Crn9c9E186Er7yhJXlrp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7511" y="2016124"/>
            <a:ext cx="7563323" cy="3785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7182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9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gradFill flip="none" rotWithShape="1">
                  <a:gsLst>
                    <a:gs pos="0">
                      <a:schemeClr val="accent2">
                        <a:lumMod val="67000"/>
                        <a:alpha val="0"/>
                      </a:schemeClr>
                    </a:gs>
                    <a:gs pos="48000">
                      <a:schemeClr val="accent2">
                        <a:lumMod val="97000"/>
                        <a:lumOff val="3000"/>
                      </a:schemeClr>
                    </a:gs>
                    <a:gs pos="100000">
                      <a:schemeClr val="accent2">
                        <a:lumMod val="60000"/>
                        <a:lumOff val="40000"/>
                      </a:schemeClr>
                    </a:gs>
                  </a:gsLst>
                  <a:lin ang="13500000" scaled="1"/>
                  <a:tileRect/>
                </a:gradFill>
              </a:rPr>
              <a:t>4.6 Mapping mechanism from IDB to Data </a:t>
            </a:r>
            <a:r>
              <a:rPr lang="en-US" dirty="0">
                <a:gradFill flip="none" rotWithShape="1">
                  <a:gsLst>
                    <a:gs pos="0">
                      <a:schemeClr val="accent2">
                        <a:lumMod val="67000"/>
                        <a:alpha val="0"/>
                      </a:schemeClr>
                    </a:gs>
                    <a:gs pos="48000">
                      <a:schemeClr val="accent2">
                        <a:lumMod val="97000"/>
                        <a:lumOff val="3000"/>
                      </a:schemeClr>
                    </a:gs>
                    <a:gs pos="100000">
                      <a:schemeClr val="accent2">
                        <a:lumMod val="60000"/>
                        <a:lumOff val="40000"/>
                      </a:schemeClr>
                    </a:gs>
                  </a:gsLst>
                  <a:lin ang="13500000" scaled="1"/>
                  <a:tileRect/>
                </a:gradFill>
              </a:rPr>
              <a:t>w</a:t>
            </a:r>
            <a:r>
              <a:rPr lang="en-US" dirty="0" smtClean="0">
                <a:gradFill flip="none" rotWithShape="1">
                  <a:gsLst>
                    <a:gs pos="0">
                      <a:schemeClr val="accent2">
                        <a:lumMod val="67000"/>
                        <a:alpha val="0"/>
                      </a:schemeClr>
                    </a:gs>
                    <a:gs pos="48000">
                      <a:schemeClr val="accent2">
                        <a:lumMod val="97000"/>
                        <a:lumOff val="3000"/>
                      </a:schemeClr>
                    </a:gs>
                    <a:gs pos="100000">
                      <a:schemeClr val="accent2">
                        <a:lumMod val="60000"/>
                        <a:lumOff val="40000"/>
                      </a:schemeClr>
                    </a:gs>
                  </a:gsLst>
                  <a:lin ang="13500000" scaled="1"/>
                  <a:tileRect/>
                </a:gradFill>
              </a:rPr>
              <a:t>arehouse</a:t>
            </a:r>
            <a:endParaRPr lang="en-US" dirty="0"/>
          </a:p>
        </p:txBody>
      </p:sp>
      <p:pic>
        <p:nvPicPr>
          <p:cNvPr id="8194" name="Picture 2" descr="https://lh6.googleusercontent.com/BQfi_N6Tfwnn37da7D4_hZhVGBBVhPZgWJRYq-w9Tx17uqCWibnNJD6P0Lx8AX6pNHwe8sbz2tTvCIQJyZfKD2Z_d3lYPXLJYHGm0VNDpLBaWtNdO1_YFvvfhHFWdhWvl-hLlGqr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7803" y="2016125"/>
            <a:ext cx="8146287" cy="4016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0405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gradFill flip="none" rotWithShape="1">
                  <a:gsLst>
                    <a:gs pos="0">
                      <a:schemeClr val="accent2">
                        <a:lumMod val="67000"/>
                        <a:alpha val="0"/>
                      </a:schemeClr>
                    </a:gs>
                    <a:gs pos="48000">
                      <a:schemeClr val="accent2">
                        <a:lumMod val="97000"/>
                        <a:lumOff val="3000"/>
                      </a:schemeClr>
                    </a:gs>
                    <a:gs pos="100000">
                      <a:schemeClr val="accent2">
                        <a:lumMod val="60000"/>
                        <a:lumOff val="40000"/>
                      </a:schemeClr>
                    </a:gs>
                  </a:gsLst>
                  <a:lin ang="13500000" scaled="1"/>
                  <a:tileRect/>
                </a:gradFill>
              </a:rPr>
              <a:t>4.6 Mapping mechanism from IDB to Data </a:t>
            </a:r>
            <a:r>
              <a:rPr lang="en-US" dirty="0">
                <a:gradFill flip="none" rotWithShape="1">
                  <a:gsLst>
                    <a:gs pos="0">
                      <a:schemeClr val="accent2">
                        <a:lumMod val="67000"/>
                        <a:alpha val="0"/>
                      </a:schemeClr>
                    </a:gs>
                    <a:gs pos="48000">
                      <a:schemeClr val="accent2">
                        <a:lumMod val="97000"/>
                        <a:lumOff val="3000"/>
                      </a:schemeClr>
                    </a:gs>
                    <a:gs pos="100000">
                      <a:schemeClr val="accent2">
                        <a:lumMod val="60000"/>
                        <a:lumOff val="40000"/>
                      </a:schemeClr>
                    </a:gs>
                  </a:gsLst>
                  <a:lin ang="13500000" scaled="1"/>
                  <a:tileRect/>
                </a:gradFill>
              </a:rPr>
              <a:t>w</a:t>
            </a:r>
            <a:r>
              <a:rPr lang="en-US" dirty="0" smtClean="0">
                <a:gradFill flip="none" rotWithShape="1">
                  <a:gsLst>
                    <a:gs pos="0">
                      <a:schemeClr val="accent2">
                        <a:lumMod val="67000"/>
                        <a:alpha val="0"/>
                      </a:schemeClr>
                    </a:gs>
                    <a:gs pos="48000">
                      <a:schemeClr val="accent2">
                        <a:lumMod val="97000"/>
                        <a:lumOff val="3000"/>
                      </a:schemeClr>
                    </a:gs>
                    <a:gs pos="100000">
                      <a:schemeClr val="accent2">
                        <a:lumMod val="60000"/>
                        <a:lumOff val="40000"/>
                      </a:schemeClr>
                    </a:gs>
                  </a:gsLst>
                  <a:lin ang="13500000" scaled="1"/>
                  <a:tileRect/>
                </a:gradFill>
              </a:rPr>
              <a:t>arehouse</a:t>
            </a:r>
            <a:endParaRPr lang="en-US" dirty="0"/>
          </a:p>
        </p:txBody>
      </p:sp>
      <p:pic>
        <p:nvPicPr>
          <p:cNvPr id="7170" name="Picture 2" descr="https://lh3.googleusercontent.com/u94hpAs9Q5ofmdWQpnL0HYm_IbFaeatI0I-WUiClUvyy_kzP0OmVBkpvB_WxiJBFjZKVkO3wh6FiFvf2f-KU-1Hu4UbCbzOhUjNjD1c3QNo3uvna23wugPLDOHJ4xMdLW4EPVh8a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7419" y="2131219"/>
            <a:ext cx="3095625" cy="321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6322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gradFill flip="none" rotWithShape="1">
                  <a:gsLst>
                    <a:gs pos="0">
                      <a:schemeClr val="accent2">
                        <a:lumMod val="67000"/>
                        <a:alpha val="0"/>
                      </a:schemeClr>
                    </a:gs>
                    <a:gs pos="48000">
                      <a:schemeClr val="accent2">
                        <a:lumMod val="97000"/>
                        <a:lumOff val="3000"/>
                      </a:schemeClr>
                    </a:gs>
                    <a:gs pos="100000">
                      <a:schemeClr val="accent2">
                        <a:lumMod val="60000"/>
                        <a:lumOff val="40000"/>
                      </a:schemeClr>
                    </a:gs>
                  </a:gsLst>
                  <a:lin ang="13500000" scaled="1"/>
                  <a:tileRect/>
                </a:gradFill>
              </a:rPr>
              <a:t>4.7 Generate data for data warehouse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fontAlgn="base"/>
            <a:r>
              <a:rPr lang="en-US" dirty="0">
                <a:latin typeface="Patrick Hand"/>
              </a:rPr>
              <a:t>We generated 10.000 records for each dimension table and nearly 40.000 records for </a:t>
            </a:r>
            <a:r>
              <a:rPr lang="en-US" dirty="0" err="1">
                <a:latin typeface="Patrick Hand"/>
              </a:rPr>
              <a:t>SalesFact</a:t>
            </a:r>
            <a:r>
              <a:rPr lang="en-US" dirty="0">
                <a:latin typeface="Patrick Hand"/>
              </a:rPr>
              <a:t> table.</a:t>
            </a:r>
          </a:p>
          <a:p>
            <a:pPr fontAlgn="base"/>
            <a:r>
              <a:rPr lang="en-US" dirty="0">
                <a:latin typeface="Patrick Hand"/>
              </a:rPr>
              <a:t>Steps taken:</a:t>
            </a:r>
          </a:p>
          <a:p>
            <a:r>
              <a:rPr lang="en-US" dirty="0">
                <a:latin typeface="Patrick Hand"/>
              </a:rPr>
              <a:t>=&gt; Generate data to for </a:t>
            </a:r>
            <a:r>
              <a:rPr lang="en-US" dirty="0" err="1">
                <a:latin typeface="Patrick Hand"/>
              </a:rPr>
              <a:t>DBW_Final</a:t>
            </a:r>
            <a:r>
              <a:rPr lang="en-US" dirty="0">
                <a:latin typeface="Patrick Hand"/>
              </a:rPr>
              <a:t> database </a:t>
            </a:r>
          </a:p>
          <a:p>
            <a:r>
              <a:rPr lang="en-US" dirty="0">
                <a:latin typeface="Patrick Hand"/>
              </a:rPr>
              <a:t>Tools used: Excel + data online generator </a:t>
            </a:r>
          </a:p>
          <a:p>
            <a:r>
              <a:rPr lang="en-US" dirty="0">
                <a:latin typeface="Patrick Hand"/>
              </a:rPr>
              <a:t>=&gt; Import data into database using SQL Server Import and Export Data Wizard</a:t>
            </a:r>
          </a:p>
          <a:p>
            <a:r>
              <a:rPr lang="en-US" dirty="0">
                <a:latin typeface="Patrick Hand"/>
              </a:rPr>
              <a:t> =&gt; Use Visual Studio 2017 Analysis Service Extension to import data from SQL Server to SQL Server analysis service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3345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4696" y="545439"/>
            <a:ext cx="9520158" cy="887121"/>
          </a:xfrm>
        </p:spPr>
        <p:txBody>
          <a:bodyPr/>
          <a:lstStyle/>
          <a:p>
            <a:r>
              <a:rPr lang="en-US" dirty="0" smtClean="0">
                <a:gradFill flip="none" rotWithShape="1">
                  <a:gsLst>
                    <a:gs pos="0">
                      <a:schemeClr val="accent2">
                        <a:lumMod val="67000"/>
                        <a:alpha val="0"/>
                      </a:schemeClr>
                    </a:gs>
                    <a:gs pos="48000">
                      <a:schemeClr val="accent2">
                        <a:lumMod val="97000"/>
                        <a:lumOff val="3000"/>
                      </a:schemeClr>
                    </a:gs>
                    <a:gs pos="100000">
                      <a:schemeClr val="accent2">
                        <a:lumMod val="60000"/>
                        <a:lumOff val="40000"/>
                      </a:schemeClr>
                    </a:gs>
                  </a:gsLst>
                  <a:lin ang="13500000" scaled="1"/>
                  <a:tileRect/>
                </a:gradFill>
              </a:rPr>
              <a:t>4.7 Demonstration</a:t>
            </a:r>
            <a:endParaRPr lang="en-US" dirty="0"/>
          </a:p>
        </p:txBody>
      </p:sp>
      <p:pic>
        <p:nvPicPr>
          <p:cNvPr id="5" name="vide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38382" y="1432560"/>
            <a:ext cx="8312785" cy="4675942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5965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9343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534696" y="804519"/>
            <a:ext cx="9520158" cy="704241"/>
          </a:xfrm>
        </p:spPr>
        <p:txBody>
          <a:bodyPr/>
          <a:lstStyle/>
          <a:p>
            <a:r>
              <a:rPr lang="en-US" dirty="0" smtClean="0">
                <a:gradFill flip="none" rotWithShape="1">
                  <a:gsLst>
                    <a:gs pos="0">
                      <a:schemeClr val="accent2">
                        <a:lumMod val="67000"/>
                        <a:alpha val="0"/>
                      </a:schemeClr>
                    </a:gs>
                    <a:gs pos="48000">
                      <a:schemeClr val="accent2">
                        <a:lumMod val="97000"/>
                        <a:lumOff val="3000"/>
                      </a:schemeClr>
                    </a:gs>
                    <a:gs pos="100000">
                      <a:schemeClr val="accent2">
                        <a:lumMod val="60000"/>
                        <a:lumOff val="40000"/>
                      </a:schemeClr>
                    </a:gs>
                  </a:gsLst>
                  <a:lin ang="13500000" scaled="1"/>
                  <a:tileRect/>
                </a:gradFill>
              </a:rPr>
              <a:t>Table of content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sz="2400" dirty="0">
                <a:ln/>
                <a:latin typeface="Patrick Hand" panose="00000500000000000000" pitchFamily="2" charset="0"/>
              </a:rPr>
              <a:t>1</a:t>
            </a:r>
            <a:r>
              <a:rPr lang="en-US" sz="2400" dirty="0" smtClean="0">
                <a:ln/>
                <a:latin typeface="Patrick Hand" panose="00000500000000000000" pitchFamily="2" charset="0"/>
              </a:rPr>
              <a:t>. Team introduction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400" dirty="0">
                <a:ln/>
                <a:latin typeface="Patrick Hand" panose="00000500000000000000" pitchFamily="2" charset="0"/>
              </a:rPr>
              <a:t>2</a:t>
            </a:r>
            <a:r>
              <a:rPr lang="en-US" sz="2400" dirty="0" smtClean="0">
                <a:ln/>
                <a:latin typeface="Patrick Hand" panose="00000500000000000000" pitchFamily="2" charset="0"/>
              </a:rPr>
              <a:t>. </a:t>
            </a:r>
            <a:r>
              <a:rPr lang="en-US" sz="2400" dirty="0" smtClean="0">
                <a:ln/>
                <a:latin typeface="Patrick Hand" panose="00000500000000000000" pitchFamily="2" charset="0"/>
              </a:rPr>
              <a:t>Data warehouse </a:t>
            </a:r>
            <a:r>
              <a:rPr lang="en-US" sz="2400" dirty="0" smtClean="0">
                <a:ln/>
                <a:latin typeface="Patrick Hand" panose="00000500000000000000" pitchFamily="2" charset="0"/>
              </a:rPr>
              <a:t>requirement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400" dirty="0" smtClean="0">
                <a:ln/>
                <a:latin typeface="Patrick Hand" panose="00000500000000000000" pitchFamily="2" charset="0"/>
              </a:rPr>
              <a:t>3. </a:t>
            </a:r>
            <a:r>
              <a:rPr lang="en-US" sz="2400" dirty="0" smtClean="0">
                <a:ln/>
                <a:latin typeface="Patrick Hand" panose="00000500000000000000" pitchFamily="2" charset="0"/>
              </a:rPr>
              <a:t>Data warehouse Design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400" dirty="0" smtClean="0">
                <a:ln/>
                <a:latin typeface="Patrick Hand" panose="00000500000000000000" pitchFamily="2" charset="0"/>
              </a:rPr>
              <a:t>4. </a:t>
            </a:r>
            <a:r>
              <a:rPr lang="en-US" sz="2400" dirty="0" smtClean="0">
                <a:ln/>
                <a:latin typeface="Patrick Hand" panose="00000500000000000000" pitchFamily="2" charset="0"/>
              </a:rPr>
              <a:t>Demo</a:t>
            </a:r>
            <a:endParaRPr lang="en-US" dirty="0">
              <a:ln/>
              <a:latin typeface="Patrick Hand" panose="00000500000000000000" pitchFamily="2" charset="0"/>
            </a:endParaRPr>
          </a:p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3004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80668" y="4803420"/>
            <a:ext cx="2798812" cy="831608"/>
          </a:xfrm>
        </p:spPr>
        <p:txBody>
          <a:bodyPr>
            <a:normAutofit/>
          </a:bodyPr>
          <a:lstStyle/>
          <a:p>
            <a:r>
              <a:rPr lang="en-US" sz="3500" dirty="0" smtClean="0">
                <a:gradFill flip="none" rotWithShape="1">
                  <a:gsLst>
                    <a:gs pos="0">
                      <a:schemeClr val="accent2">
                        <a:lumMod val="67000"/>
                        <a:alpha val="0"/>
                      </a:schemeClr>
                    </a:gs>
                    <a:gs pos="48000">
                      <a:schemeClr val="accent2">
                        <a:lumMod val="97000"/>
                        <a:lumOff val="3000"/>
                      </a:schemeClr>
                    </a:gs>
                    <a:gs pos="100000">
                      <a:schemeClr val="accent2">
                        <a:lumMod val="60000"/>
                        <a:lumOff val="40000"/>
                      </a:schemeClr>
                    </a:gs>
                  </a:gsLst>
                  <a:lin ang="13500000" scaled="1"/>
                  <a:tileRect/>
                </a:gradFill>
              </a:rPr>
              <a:t>for listening!</a:t>
            </a:r>
            <a:endParaRPr lang="en-US" sz="3500" dirty="0"/>
          </a:p>
        </p:txBody>
      </p:sp>
      <p:pic>
        <p:nvPicPr>
          <p:cNvPr id="4" name="Picture 2" descr="Image result for thanks for listening 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1816" y="786954"/>
            <a:ext cx="9651464" cy="3992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2159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4695" y="804889"/>
            <a:ext cx="9520157" cy="627671"/>
          </a:xfrm>
        </p:spPr>
        <p:txBody>
          <a:bodyPr>
            <a:normAutofit/>
          </a:bodyPr>
          <a:lstStyle/>
          <a:p>
            <a:r>
              <a:rPr lang="en-US" dirty="0" smtClean="0">
                <a:gradFill flip="none" rotWithShape="1">
                  <a:gsLst>
                    <a:gs pos="0">
                      <a:schemeClr val="accent2">
                        <a:lumMod val="67000"/>
                        <a:alpha val="0"/>
                      </a:schemeClr>
                    </a:gs>
                    <a:gs pos="48000">
                      <a:schemeClr val="accent2">
                        <a:lumMod val="97000"/>
                        <a:lumOff val="3000"/>
                      </a:schemeClr>
                    </a:gs>
                    <a:gs pos="100000">
                      <a:schemeClr val="accent2">
                        <a:lumMod val="60000"/>
                        <a:lumOff val="40000"/>
                      </a:schemeClr>
                    </a:gs>
                  </a:gsLst>
                  <a:lin ang="13500000" scaled="1"/>
                  <a:tileRect/>
                </a:gradFill>
              </a:rPr>
              <a:t>1. Team introduction</a:t>
            </a:r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6454793" y="804888"/>
            <a:ext cx="2567405" cy="105930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2518" y="2619375"/>
            <a:ext cx="1567668" cy="1619250"/>
          </a:xfrm>
          <a:prstGeom prst="rect">
            <a:avLst/>
          </a:prstGeom>
        </p:spPr>
      </p:pic>
      <p:sp>
        <p:nvSpPr>
          <p:cNvPr id="14" name="Content Placeholder 13"/>
          <p:cNvSpPr>
            <a:spLocks noGrp="1"/>
          </p:cNvSpPr>
          <p:nvPr>
            <p:ph sz="half" idx="2"/>
          </p:nvPr>
        </p:nvSpPr>
        <p:spPr>
          <a:xfrm>
            <a:off x="1491870" y="4580239"/>
            <a:ext cx="8620862" cy="3441520"/>
          </a:xfrm>
        </p:spPr>
        <p:txBody>
          <a:bodyPr/>
          <a:lstStyle/>
          <a:p>
            <a:pPr marL="0" indent="0">
              <a:buNone/>
            </a:pPr>
            <a:r>
              <a:rPr lang="en-US" dirty="0" err="1" smtClean="0"/>
              <a:t>AnhNN</a:t>
            </a:r>
            <a:r>
              <a:rPr lang="en-US" dirty="0" smtClean="0"/>
              <a:t>	      </a:t>
            </a:r>
            <a:r>
              <a:rPr lang="en-US" dirty="0" err="1" smtClean="0"/>
              <a:t>MienNTH</a:t>
            </a:r>
            <a:r>
              <a:rPr lang="en-US" dirty="0" smtClean="0"/>
              <a:t>		</a:t>
            </a:r>
            <a:r>
              <a:rPr lang="en-US" dirty="0" err="1" smtClean="0"/>
              <a:t>PhongVH</a:t>
            </a:r>
            <a:r>
              <a:rPr lang="en-US" dirty="0" smtClean="0"/>
              <a:t>		</a:t>
            </a:r>
            <a:r>
              <a:rPr lang="en-US" dirty="0" err="1" smtClean="0"/>
              <a:t>TrungĐQ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0563" y="2619375"/>
            <a:ext cx="1831194" cy="161925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2134" y="2636642"/>
            <a:ext cx="1770598" cy="1618577"/>
          </a:xfrm>
          <a:prstGeom prst="rect">
            <a:avLst/>
          </a:prstGeom>
        </p:spPr>
      </p:pic>
      <p:pic>
        <p:nvPicPr>
          <p:cNvPr id="8" name="Content Placeholder 7"/>
          <p:cNvPicPr>
            <a:picLocks noGrp="1" noChangeAspect="1"/>
          </p:cNvPicPr>
          <p:nvPr>
            <p:ph sz="half" idx="1"/>
          </p:nvPr>
        </p:nvPicPr>
        <p:blipFill>
          <a:blip r:embed="rId5"/>
          <a:stretch>
            <a:fillRect/>
          </a:stretch>
        </p:blipFill>
        <p:spPr>
          <a:xfrm>
            <a:off x="1476241" y="2636642"/>
            <a:ext cx="1729438" cy="161857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2836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7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</a:t>
            </a:fld>
            <a:endParaRPr lang="en-US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422163" y="657665"/>
            <a:ext cx="9520157" cy="62767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gradFill flip="none" rotWithShape="1">
                  <a:gsLst>
                    <a:gs pos="0">
                      <a:schemeClr val="accent2">
                        <a:lumMod val="67000"/>
                        <a:alpha val="0"/>
                      </a:schemeClr>
                    </a:gs>
                    <a:gs pos="48000">
                      <a:schemeClr val="accent2">
                        <a:lumMod val="97000"/>
                        <a:lumOff val="3000"/>
                      </a:schemeClr>
                    </a:gs>
                    <a:gs pos="100000">
                      <a:schemeClr val="accent2">
                        <a:lumMod val="60000"/>
                        <a:lumOff val="40000"/>
                      </a:schemeClr>
                    </a:gs>
                  </a:gsLst>
                  <a:lin ang="13500000" scaled="1"/>
                  <a:tileRect/>
                </a:gradFill>
              </a:rPr>
              <a:t>1. Team introduction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562" r="17250"/>
          <a:stretch/>
        </p:blipFill>
        <p:spPr>
          <a:xfrm>
            <a:off x="853440" y="1118724"/>
            <a:ext cx="10088880" cy="5155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583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4695" y="675966"/>
            <a:ext cx="9520157" cy="749591"/>
          </a:xfrm>
        </p:spPr>
        <p:txBody>
          <a:bodyPr/>
          <a:lstStyle/>
          <a:p>
            <a:r>
              <a:rPr lang="en-US" dirty="0" smtClean="0">
                <a:gradFill flip="none" rotWithShape="1">
                  <a:gsLst>
                    <a:gs pos="0">
                      <a:schemeClr val="accent2">
                        <a:lumMod val="67000"/>
                        <a:alpha val="0"/>
                      </a:schemeClr>
                    </a:gs>
                    <a:gs pos="48000">
                      <a:schemeClr val="accent2">
                        <a:lumMod val="97000"/>
                        <a:lumOff val="3000"/>
                      </a:schemeClr>
                    </a:gs>
                    <a:gs pos="100000">
                      <a:schemeClr val="accent2">
                        <a:lumMod val="60000"/>
                        <a:lumOff val="40000"/>
                      </a:schemeClr>
                    </a:gs>
                  </a:gsLst>
                  <a:lin ang="13500000" scaled="1"/>
                  <a:tileRect/>
                </a:gradFill>
              </a:rPr>
              <a:t>3. Data warehouse requirement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34695" y="1884361"/>
            <a:ext cx="10256519" cy="3894542"/>
          </a:xfrm>
        </p:spPr>
        <p:txBody>
          <a:bodyPr>
            <a:noAutofit/>
          </a:bodyPr>
          <a:lstStyle/>
          <a:p>
            <a:pPr fontAlgn="base"/>
            <a:r>
              <a:rPr lang="en-US" sz="1900" dirty="0">
                <a:latin typeface="Patrick Hand"/>
              </a:rPr>
              <a:t>Find all the stores along with city, state, phone, description, size, weight and </a:t>
            </a:r>
            <a:r>
              <a:rPr lang="en-US" sz="1900" dirty="0" smtClean="0">
                <a:latin typeface="Patrick Hand"/>
              </a:rPr>
              <a:t> unit</a:t>
            </a:r>
            <a:r>
              <a:rPr lang="en-US" sz="1900" dirty="0">
                <a:latin typeface="Patrick Hand"/>
              </a:rPr>
              <a:t>  price that hold a particular item of stock.</a:t>
            </a:r>
          </a:p>
          <a:p>
            <a:pPr fontAlgn="base"/>
            <a:r>
              <a:rPr lang="en-US" sz="1900" dirty="0">
                <a:latin typeface="Patrick Hand"/>
              </a:rPr>
              <a:t>Find all the orders along with customer name and order date that can be </a:t>
            </a:r>
            <a:r>
              <a:rPr lang="en-US" sz="1900" dirty="0" smtClean="0">
                <a:latin typeface="Patrick Hand"/>
              </a:rPr>
              <a:t>fulfilled </a:t>
            </a:r>
            <a:r>
              <a:rPr lang="en-US" sz="1900" dirty="0">
                <a:latin typeface="Patrick Hand"/>
              </a:rPr>
              <a:t>by a given store.</a:t>
            </a:r>
          </a:p>
          <a:p>
            <a:pPr fontAlgn="base"/>
            <a:r>
              <a:rPr lang="en-US" sz="1900" dirty="0">
                <a:latin typeface="Patrick Hand"/>
              </a:rPr>
              <a:t>Find all stores along with city name and phone that hold items ordered by </a:t>
            </a:r>
            <a:r>
              <a:rPr lang="en-US" sz="1900" dirty="0" smtClean="0">
                <a:latin typeface="Patrick Hand"/>
              </a:rPr>
              <a:t>given </a:t>
            </a:r>
            <a:r>
              <a:rPr lang="en-US" sz="1900" dirty="0">
                <a:latin typeface="Patrick Hand"/>
              </a:rPr>
              <a:t>customer.</a:t>
            </a:r>
          </a:p>
          <a:p>
            <a:pPr fontAlgn="base"/>
            <a:r>
              <a:rPr lang="en-US" sz="1900" dirty="0">
                <a:latin typeface="Patrick Hand"/>
              </a:rPr>
              <a:t>Find the headquarter address along with city and state of all stores that hold </a:t>
            </a:r>
            <a:r>
              <a:rPr lang="en-US" sz="1900" dirty="0" smtClean="0">
                <a:latin typeface="Patrick Hand"/>
              </a:rPr>
              <a:t>stocks </a:t>
            </a:r>
            <a:r>
              <a:rPr lang="en-US" sz="1900" dirty="0">
                <a:latin typeface="Patrick Hand"/>
              </a:rPr>
              <a:t>of an item above a particular level.</a:t>
            </a:r>
          </a:p>
          <a:p>
            <a:pPr marL="0" indent="0">
              <a:buNone/>
            </a:pPr>
            <a:r>
              <a:rPr lang="en-US" sz="1900" dirty="0"/>
              <a:t/>
            </a:r>
            <a:br>
              <a:rPr lang="en-US" sz="1900" dirty="0"/>
            </a:br>
            <a:endParaRPr lang="en-US" sz="19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5977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6006" y="637249"/>
            <a:ext cx="9520157" cy="749591"/>
          </a:xfrm>
        </p:spPr>
        <p:txBody>
          <a:bodyPr/>
          <a:lstStyle/>
          <a:p>
            <a:r>
              <a:rPr lang="en-US" dirty="0" smtClean="0">
                <a:gradFill flip="none" rotWithShape="1">
                  <a:gsLst>
                    <a:gs pos="0">
                      <a:schemeClr val="accent2">
                        <a:lumMod val="67000"/>
                        <a:alpha val="0"/>
                      </a:schemeClr>
                    </a:gs>
                    <a:gs pos="48000">
                      <a:schemeClr val="accent2">
                        <a:lumMod val="97000"/>
                        <a:lumOff val="3000"/>
                      </a:schemeClr>
                    </a:gs>
                    <a:gs pos="100000">
                      <a:schemeClr val="accent2">
                        <a:lumMod val="60000"/>
                        <a:lumOff val="40000"/>
                      </a:schemeClr>
                    </a:gs>
                  </a:gsLst>
                  <a:lin ang="13500000" scaled="1"/>
                  <a:tileRect/>
                </a:gradFill>
              </a:rPr>
              <a:t>3. Data warehouse </a:t>
            </a:r>
            <a:r>
              <a:rPr lang="en-US" dirty="0" smtClean="0">
                <a:gradFill flip="none" rotWithShape="1">
                  <a:gsLst>
                    <a:gs pos="0">
                      <a:schemeClr val="accent2">
                        <a:lumMod val="67000"/>
                        <a:alpha val="0"/>
                      </a:schemeClr>
                    </a:gs>
                    <a:gs pos="48000">
                      <a:schemeClr val="accent2">
                        <a:lumMod val="97000"/>
                        <a:lumOff val="3000"/>
                      </a:schemeClr>
                    </a:gs>
                    <a:gs pos="100000">
                      <a:schemeClr val="accent2">
                        <a:lumMod val="60000"/>
                        <a:lumOff val="40000"/>
                      </a:schemeClr>
                    </a:gs>
                  </a:gsLst>
                  <a:lin ang="13500000" scaled="1"/>
                  <a:tileRect/>
                </a:gradFill>
              </a:rPr>
              <a:t>requirement (</a:t>
            </a:r>
            <a:r>
              <a:rPr lang="en-US" dirty="0" err="1" smtClean="0">
                <a:gradFill flip="none" rotWithShape="1">
                  <a:gsLst>
                    <a:gs pos="0">
                      <a:schemeClr val="accent2">
                        <a:lumMod val="67000"/>
                        <a:alpha val="0"/>
                      </a:schemeClr>
                    </a:gs>
                    <a:gs pos="48000">
                      <a:schemeClr val="accent2">
                        <a:lumMod val="97000"/>
                        <a:lumOff val="3000"/>
                      </a:schemeClr>
                    </a:gs>
                    <a:gs pos="100000">
                      <a:schemeClr val="accent2">
                        <a:lumMod val="60000"/>
                        <a:lumOff val="40000"/>
                      </a:schemeClr>
                    </a:gs>
                  </a:gsLst>
                  <a:lin ang="13500000" scaled="1"/>
                  <a:tileRect/>
                </a:gradFill>
              </a:rPr>
              <a:t>con’t</a:t>
            </a:r>
            <a:r>
              <a:rPr lang="en-US" dirty="0" smtClean="0">
                <a:gradFill flip="none" rotWithShape="1">
                  <a:gsLst>
                    <a:gs pos="0">
                      <a:schemeClr val="accent2">
                        <a:lumMod val="67000"/>
                        <a:alpha val="0"/>
                      </a:schemeClr>
                    </a:gs>
                    <a:gs pos="48000">
                      <a:schemeClr val="accent2">
                        <a:lumMod val="97000"/>
                        <a:lumOff val="3000"/>
                      </a:schemeClr>
                    </a:gs>
                    <a:gs pos="100000">
                      <a:schemeClr val="accent2">
                        <a:lumMod val="60000"/>
                        <a:lumOff val="40000"/>
                      </a:schemeClr>
                    </a:gs>
                  </a:gsLst>
                  <a:lin ang="13500000" scaled="1"/>
                  <a:tileRect/>
                </a:gradFill>
              </a:rPr>
              <a:t>)</a:t>
            </a:r>
            <a:endParaRPr lang="en-US" dirty="0"/>
          </a:p>
        </p:txBody>
      </p:sp>
      <p:sp>
        <p:nvSpPr>
          <p:cNvPr id="6" name="Content Placeholder 3"/>
          <p:cNvSpPr>
            <a:spLocks noGrp="1"/>
          </p:cNvSpPr>
          <p:nvPr>
            <p:ph sz="half" idx="2"/>
          </p:nvPr>
        </p:nvSpPr>
        <p:spPr>
          <a:xfrm>
            <a:off x="1476006" y="1661160"/>
            <a:ext cx="9953993" cy="4145280"/>
          </a:xfrm>
        </p:spPr>
        <p:txBody>
          <a:bodyPr>
            <a:noAutofit/>
          </a:bodyPr>
          <a:lstStyle/>
          <a:p>
            <a:pPr fontAlgn="base"/>
            <a:r>
              <a:rPr lang="en-US" sz="1900" dirty="0" smtClean="0">
                <a:latin typeface="Patrick Hand"/>
              </a:rPr>
              <a:t>For each customer order, show the items ordered along with description, store id and city name and the stores that hold the items.</a:t>
            </a:r>
          </a:p>
          <a:p>
            <a:pPr fontAlgn="base"/>
            <a:r>
              <a:rPr lang="en-US" sz="1900" dirty="0" smtClean="0">
                <a:latin typeface="Patrick Hand"/>
              </a:rPr>
              <a:t>Find the city and the state in which a given customer lives.</a:t>
            </a:r>
          </a:p>
          <a:p>
            <a:pPr fontAlgn="base"/>
            <a:r>
              <a:rPr lang="en-US" sz="1900" dirty="0" smtClean="0">
                <a:latin typeface="Patrick Hand"/>
              </a:rPr>
              <a:t>Find the stock level of a particular item in all stores in a particular city.</a:t>
            </a:r>
          </a:p>
          <a:p>
            <a:pPr fontAlgn="base"/>
            <a:r>
              <a:rPr lang="en-US" sz="1900" dirty="0" smtClean="0">
                <a:latin typeface="Patrick Hand"/>
              </a:rPr>
              <a:t>Find the items, quantity ordered, customer, store and city of an order.</a:t>
            </a:r>
          </a:p>
          <a:p>
            <a:r>
              <a:rPr lang="en-US" sz="1900" dirty="0" smtClean="0">
                <a:latin typeface="Patrick Hand"/>
              </a:rPr>
              <a:t>Find the walk in customers, mail order customers and dual customers (both walk-in and mail order).</a:t>
            </a:r>
          </a:p>
          <a:p>
            <a:endParaRPr lang="en-US" sz="19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6033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4696" y="804519"/>
            <a:ext cx="9520158" cy="765201"/>
          </a:xfrm>
        </p:spPr>
        <p:txBody>
          <a:bodyPr/>
          <a:lstStyle/>
          <a:p>
            <a:r>
              <a:rPr lang="en-US" dirty="0" smtClean="0">
                <a:gradFill flip="none" rotWithShape="1">
                  <a:gsLst>
                    <a:gs pos="0">
                      <a:schemeClr val="accent2">
                        <a:lumMod val="67000"/>
                        <a:alpha val="0"/>
                      </a:schemeClr>
                    </a:gs>
                    <a:gs pos="48000">
                      <a:schemeClr val="accent2">
                        <a:lumMod val="97000"/>
                        <a:lumOff val="3000"/>
                      </a:schemeClr>
                    </a:gs>
                    <a:gs pos="100000">
                      <a:schemeClr val="accent2">
                        <a:lumMod val="60000"/>
                        <a:lumOff val="40000"/>
                      </a:schemeClr>
                    </a:gs>
                  </a:gsLst>
                  <a:lin ang="13500000" scaled="1"/>
                  <a:tileRect/>
                </a:gradFill>
              </a:rPr>
              <a:t>4. </a:t>
            </a:r>
            <a:r>
              <a:rPr lang="en-US" dirty="0">
                <a:gradFill flip="none" rotWithShape="1">
                  <a:gsLst>
                    <a:gs pos="0">
                      <a:schemeClr val="accent2">
                        <a:lumMod val="67000"/>
                        <a:alpha val="0"/>
                      </a:schemeClr>
                    </a:gs>
                    <a:gs pos="48000">
                      <a:schemeClr val="accent2">
                        <a:lumMod val="97000"/>
                        <a:lumOff val="3000"/>
                      </a:schemeClr>
                    </a:gs>
                    <a:gs pos="100000">
                      <a:schemeClr val="accent2">
                        <a:lumMod val="60000"/>
                        <a:lumOff val="40000"/>
                      </a:schemeClr>
                    </a:gs>
                  </a:gsLst>
                  <a:lin ang="13500000" scaled="1"/>
                  <a:tileRect/>
                </a:gradFill>
              </a:rPr>
              <a:t>Data warehouse </a:t>
            </a:r>
            <a:r>
              <a:rPr lang="en-US" dirty="0" smtClean="0">
                <a:gradFill flip="none" rotWithShape="1">
                  <a:gsLst>
                    <a:gs pos="0">
                      <a:schemeClr val="accent2">
                        <a:lumMod val="67000"/>
                        <a:alpha val="0"/>
                      </a:schemeClr>
                    </a:gs>
                    <a:gs pos="48000">
                      <a:schemeClr val="accent2">
                        <a:lumMod val="97000"/>
                        <a:lumOff val="3000"/>
                      </a:schemeClr>
                    </a:gs>
                    <a:gs pos="100000">
                      <a:schemeClr val="accent2">
                        <a:lumMod val="60000"/>
                        <a:lumOff val="40000"/>
                      </a:schemeClr>
                    </a:gs>
                  </a:gsLst>
                  <a:lin ang="13500000" scaled="1"/>
                  <a:tileRect/>
                </a:gradFill>
              </a:rPr>
              <a:t>design steps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34696" y="2015732"/>
            <a:ext cx="9520158" cy="3470668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>
                <a:ln/>
                <a:latin typeface="Patrick Hand" panose="00000500000000000000" pitchFamily="2" charset="0"/>
              </a:rPr>
              <a:t>4.1 </a:t>
            </a:r>
            <a:r>
              <a:rPr lang="en-US" dirty="0">
                <a:latin typeface="Patrick Hand" panose="00000500000000000000"/>
              </a:rPr>
              <a:t>Convert 2 relational databases Headquarter </a:t>
            </a:r>
            <a:r>
              <a:rPr lang="en-US" dirty="0" smtClean="0">
                <a:latin typeface="Patrick Hand" panose="00000500000000000000"/>
              </a:rPr>
              <a:t>and </a:t>
            </a:r>
            <a:r>
              <a:rPr lang="en-US" dirty="0">
                <a:latin typeface="Patrick Hand" panose="00000500000000000000"/>
              </a:rPr>
              <a:t>Sales into Extended Entity Relationship (EER) model</a:t>
            </a:r>
            <a:r>
              <a:rPr lang="en-US" dirty="0" smtClean="0">
                <a:latin typeface="Patrick Hand" panose="00000500000000000000"/>
              </a:rPr>
              <a:t>.</a:t>
            </a:r>
          </a:p>
          <a:p>
            <a:r>
              <a:rPr lang="en-US" dirty="0" smtClean="0">
                <a:ln/>
                <a:latin typeface="Patrick Hand" panose="00000500000000000000"/>
              </a:rPr>
              <a:t>4.2 </a:t>
            </a:r>
            <a:r>
              <a:rPr lang="en-US" dirty="0" smtClean="0">
                <a:latin typeface="Patrick Hand" panose="00000500000000000000"/>
              </a:rPr>
              <a:t>Integrate </a:t>
            </a:r>
            <a:r>
              <a:rPr lang="en-US" dirty="0">
                <a:latin typeface="Patrick Hand" panose="00000500000000000000"/>
              </a:rPr>
              <a:t>two EERs into on Integrated ERR (IEER</a:t>
            </a:r>
            <a:r>
              <a:rPr lang="en-US" dirty="0" smtClean="0">
                <a:latin typeface="Patrick Hand" panose="00000500000000000000"/>
              </a:rPr>
              <a:t>)</a:t>
            </a:r>
          </a:p>
          <a:p>
            <a:r>
              <a:rPr lang="en-US" dirty="0" smtClean="0">
                <a:ln/>
                <a:latin typeface="Patrick Hand" panose="00000500000000000000"/>
              </a:rPr>
              <a:t>4.3 </a:t>
            </a:r>
            <a:r>
              <a:rPr lang="en-US" dirty="0">
                <a:latin typeface="Patrick Hand" panose="00000500000000000000"/>
              </a:rPr>
              <a:t>Convert IEER into Integrated Database (IDB</a:t>
            </a:r>
            <a:r>
              <a:rPr lang="en-US" dirty="0" smtClean="0">
                <a:latin typeface="Patrick Hand" panose="00000500000000000000"/>
              </a:rPr>
              <a:t>)</a:t>
            </a:r>
          </a:p>
          <a:p>
            <a:r>
              <a:rPr lang="en-US" dirty="0" smtClean="0">
                <a:ln/>
                <a:latin typeface="Patrick Hand" panose="00000500000000000000"/>
              </a:rPr>
              <a:t>4.4 </a:t>
            </a:r>
            <a:r>
              <a:rPr lang="en-US" dirty="0">
                <a:latin typeface="Patrick Hand" panose="00000500000000000000"/>
              </a:rPr>
              <a:t>Write information </a:t>
            </a:r>
            <a:r>
              <a:rPr lang="en-US" dirty="0" smtClean="0">
                <a:latin typeface="Patrick Hand" panose="00000500000000000000"/>
              </a:rPr>
              <a:t>packages</a:t>
            </a:r>
          </a:p>
          <a:p>
            <a:r>
              <a:rPr lang="en-US" dirty="0" smtClean="0">
                <a:ln/>
                <a:latin typeface="Patrick Hand" panose="00000500000000000000"/>
              </a:rPr>
              <a:t>4.5 </a:t>
            </a:r>
            <a:r>
              <a:rPr lang="en-US" dirty="0" smtClean="0">
                <a:latin typeface="Patrick Hand" panose="00000500000000000000"/>
              </a:rPr>
              <a:t>Star </a:t>
            </a:r>
            <a:r>
              <a:rPr lang="en-US" dirty="0">
                <a:latin typeface="Patrick Hand" panose="00000500000000000000"/>
              </a:rPr>
              <a:t>schema for data </a:t>
            </a:r>
            <a:r>
              <a:rPr lang="en-US" dirty="0" smtClean="0">
                <a:latin typeface="Patrick Hand" panose="00000500000000000000"/>
              </a:rPr>
              <a:t>warehouse</a:t>
            </a:r>
          </a:p>
          <a:p>
            <a:r>
              <a:rPr lang="en-US" dirty="0" smtClean="0">
                <a:ln/>
                <a:latin typeface="Patrick Hand" panose="00000500000000000000"/>
              </a:rPr>
              <a:t>4.6 </a:t>
            </a:r>
            <a:r>
              <a:rPr lang="en-US" dirty="0">
                <a:latin typeface="Patrick Hand" panose="00000500000000000000"/>
              </a:rPr>
              <a:t>Mapping mechanism from IDB to Data </a:t>
            </a:r>
            <a:r>
              <a:rPr lang="en-US" dirty="0" smtClean="0">
                <a:latin typeface="Patrick Hand" panose="00000500000000000000"/>
              </a:rPr>
              <a:t>warehouse</a:t>
            </a:r>
          </a:p>
          <a:p>
            <a:r>
              <a:rPr lang="en-US" dirty="0" smtClean="0">
                <a:ln/>
                <a:latin typeface="Patrick Hand" panose="00000500000000000000"/>
              </a:rPr>
              <a:t>4.7 </a:t>
            </a:r>
            <a:r>
              <a:rPr lang="en-US" dirty="0">
                <a:latin typeface="Patrick Hand" panose="00000500000000000000"/>
              </a:rPr>
              <a:t>Generate data for data warehouse </a:t>
            </a:r>
            <a:endParaRPr lang="en-US" dirty="0">
              <a:ln/>
              <a:latin typeface="Patrick Hand" panose="0000050000000000000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2627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060" y="1828801"/>
            <a:ext cx="3375327" cy="3290118"/>
          </a:xfrm>
        </p:spPr>
        <p:txBody>
          <a:bodyPr>
            <a:normAutofit/>
          </a:bodyPr>
          <a:lstStyle/>
          <a:p>
            <a:r>
              <a:rPr lang="en-US" dirty="0" smtClean="0">
                <a:gradFill flip="none" rotWithShape="1">
                  <a:gsLst>
                    <a:gs pos="0">
                      <a:schemeClr val="accent2">
                        <a:lumMod val="67000"/>
                        <a:alpha val="0"/>
                      </a:schemeClr>
                    </a:gs>
                    <a:gs pos="48000">
                      <a:schemeClr val="accent2">
                        <a:lumMod val="97000"/>
                        <a:lumOff val="3000"/>
                      </a:schemeClr>
                    </a:gs>
                    <a:gs pos="100000">
                      <a:schemeClr val="accent2">
                        <a:lumMod val="60000"/>
                        <a:lumOff val="40000"/>
                      </a:schemeClr>
                    </a:gs>
                  </a:gsLst>
                  <a:lin ang="13500000" scaled="1"/>
                  <a:tileRect/>
                </a:gradFill>
              </a:rPr>
              <a:t>4.1 Convert 2 relational databases Headquarter and Sales into </a:t>
            </a:r>
            <a:r>
              <a:rPr lang="en-US" dirty="0" smtClean="0">
                <a:gradFill flip="none" rotWithShape="1">
                  <a:gsLst>
                    <a:gs pos="0">
                      <a:schemeClr val="accent2">
                        <a:lumMod val="67000"/>
                        <a:alpha val="0"/>
                      </a:schemeClr>
                    </a:gs>
                    <a:gs pos="48000">
                      <a:schemeClr val="accent2">
                        <a:lumMod val="97000"/>
                        <a:lumOff val="3000"/>
                      </a:schemeClr>
                    </a:gs>
                    <a:gs pos="100000">
                      <a:schemeClr val="accent2">
                        <a:lumMod val="60000"/>
                        <a:lumOff val="40000"/>
                      </a:schemeClr>
                    </a:gs>
                  </a:gsLst>
                  <a:lin ang="13500000" scaled="1"/>
                  <a:tileRect/>
                </a:gradFill>
              </a:rPr>
              <a:t>EER model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8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7710" y="1964239"/>
            <a:ext cx="6591300" cy="3429000"/>
          </a:xfrm>
          <a:prstGeom prst="rect">
            <a:avLst/>
          </a:prstGeom>
        </p:spPr>
      </p:pic>
      <p:sp>
        <p:nvSpPr>
          <p:cNvPr id="12" name="Title 1"/>
          <p:cNvSpPr txBox="1">
            <a:spLocks/>
          </p:cNvSpPr>
          <p:nvPr/>
        </p:nvSpPr>
        <p:spPr>
          <a:xfrm>
            <a:off x="4838700" y="711906"/>
            <a:ext cx="5128260" cy="6777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Headquarter Database</a:t>
            </a:r>
            <a:endParaRPr lang="en-US" sz="28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5516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060" y="1828801"/>
            <a:ext cx="3375327" cy="3290118"/>
          </a:xfrm>
        </p:spPr>
        <p:txBody>
          <a:bodyPr>
            <a:normAutofit/>
          </a:bodyPr>
          <a:lstStyle/>
          <a:p>
            <a:r>
              <a:rPr lang="en-US" dirty="0" smtClean="0">
                <a:gradFill flip="none" rotWithShape="1">
                  <a:gsLst>
                    <a:gs pos="0">
                      <a:schemeClr val="accent2">
                        <a:lumMod val="67000"/>
                        <a:alpha val="0"/>
                      </a:schemeClr>
                    </a:gs>
                    <a:gs pos="48000">
                      <a:schemeClr val="accent2">
                        <a:lumMod val="97000"/>
                        <a:lumOff val="3000"/>
                      </a:schemeClr>
                    </a:gs>
                    <a:gs pos="100000">
                      <a:schemeClr val="accent2">
                        <a:lumMod val="60000"/>
                        <a:lumOff val="40000"/>
                      </a:schemeClr>
                    </a:gs>
                  </a:gsLst>
                  <a:lin ang="13500000" scaled="1"/>
                  <a:tileRect/>
                </a:gradFill>
              </a:rPr>
              <a:t>4.1 Convert 2 relational databases Headquarter and Sales into </a:t>
            </a:r>
            <a:r>
              <a:rPr lang="en-US" dirty="0" smtClean="0">
                <a:gradFill flip="none" rotWithShape="1">
                  <a:gsLst>
                    <a:gs pos="0">
                      <a:schemeClr val="accent2">
                        <a:lumMod val="67000"/>
                        <a:alpha val="0"/>
                      </a:schemeClr>
                    </a:gs>
                    <a:gs pos="48000">
                      <a:schemeClr val="accent2">
                        <a:lumMod val="97000"/>
                        <a:lumOff val="3000"/>
                      </a:schemeClr>
                    </a:gs>
                    <a:gs pos="100000">
                      <a:schemeClr val="accent2">
                        <a:lumMod val="60000"/>
                        <a:lumOff val="40000"/>
                      </a:schemeClr>
                    </a:gs>
                  </a:gsLst>
                  <a:lin ang="13500000" scaled="1"/>
                  <a:tileRect/>
                </a:gradFill>
              </a:rPr>
              <a:t>EER model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9</a:t>
            </a:fld>
            <a:endParaRPr lang="en-US" dirty="0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4686300" y="97933"/>
            <a:ext cx="5128260" cy="6777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Sale Database</a:t>
            </a:r>
            <a:endParaRPr lang="en-US" sz="28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646" y="798973"/>
            <a:ext cx="6545544" cy="488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46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2" grpId="0"/>
    </p:bldLst>
  </p:timing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EDEBE7"/>
      </a:lt2>
      <a:accent1>
        <a:srgbClr val="5FA534"/>
      </a:accent1>
      <a:accent2>
        <a:srgbClr val="DCAB34"/>
      </a:accent2>
      <a:accent3>
        <a:srgbClr val="D26D23"/>
      </a:accent3>
      <a:accent4>
        <a:srgbClr val="972323"/>
      </a:accent4>
      <a:accent5>
        <a:srgbClr val="236797"/>
      </a:accent5>
      <a:accent6>
        <a:srgbClr val="2FB6C6"/>
      </a:accent6>
      <a:hlink>
        <a:srgbClr val="8FC639"/>
      </a:hlink>
      <a:folHlink>
        <a:srgbClr val="E7C272"/>
      </a:folHlink>
    </a:clrScheme>
    <a:fontScheme name="Gallery">
      <a:majorFont>
        <a:latin typeface="Palatino Linotype" panose="020405020505050303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Palatino Linotype" panose="020405020505050303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AC464412-510E-4F2B-8947-A0DDBD02899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424</TotalTime>
  <Words>446</Words>
  <Application>Microsoft Office PowerPoint</Application>
  <PresentationFormat>Widescreen</PresentationFormat>
  <Paragraphs>110</Paragraphs>
  <Slides>20</Slides>
  <Notes>6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Patrick Hand</vt:lpstr>
      <vt:lpstr>Arial</vt:lpstr>
      <vt:lpstr>Calibri</vt:lpstr>
      <vt:lpstr>Palatino Linotype</vt:lpstr>
      <vt:lpstr>Gallery</vt:lpstr>
      <vt:lpstr>DBW301 Final Project</vt:lpstr>
      <vt:lpstr>Table of content</vt:lpstr>
      <vt:lpstr>1. Team introduction</vt:lpstr>
      <vt:lpstr>PowerPoint Presentation</vt:lpstr>
      <vt:lpstr>3. Data warehouse requirement</vt:lpstr>
      <vt:lpstr>3. Data warehouse requirement (con’t)</vt:lpstr>
      <vt:lpstr>4. Data warehouse design steps</vt:lpstr>
      <vt:lpstr>4.1 Convert 2 relational databases Headquarter and Sales into EER model</vt:lpstr>
      <vt:lpstr>4.1 Convert 2 relational databases Headquarter and Sales into EER model</vt:lpstr>
      <vt:lpstr>PowerPoint Presentation</vt:lpstr>
      <vt:lpstr>4.3 Convert IEER into IDB</vt:lpstr>
      <vt:lpstr>4.4 Write information package</vt:lpstr>
      <vt:lpstr>PowerPoint Presentation</vt:lpstr>
      <vt:lpstr>4.6 Mapping mechanism  from IDB to  Data warehouse</vt:lpstr>
      <vt:lpstr>4.6 Mapping mechanism from IDB to Data warehouse</vt:lpstr>
      <vt:lpstr>4.6 Mapping mechanism from IDB to Data warehouse</vt:lpstr>
      <vt:lpstr>4.6 Mapping mechanism from IDB to Data warehouse</vt:lpstr>
      <vt:lpstr>4.7 Generate data for data warehouse</vt:lpstr>
      <vt:lpstr>4.7 Demonstration</vt:lpstr>
      <vt:lpstr>for listening!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DBW301 Final Project</dc:title>
  <dc:creator>Vũ Phong</dc:creator>
  <cp:lastModifiedBy>Emily Nguyen</cp:lastModifiedBy>
  <cp:revision>49</cp:revision>
  <dcterms:created xsi:type="dcterms:W3CDTF">2019-07-22T02:00:27Z</dcterms:created>
  <dcterms:modified xsi:type="dcterms:W3CDTF">2019-07-25T18:27:26Z</dcterms:modified>
</cp:coreProperties>
</file>